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907" r:id="rId2"/>
  </p:sldMasterIdLst>
  <p:notesMasterIdLst>
    <p:notesMasterId r:id="rId74"/>
  </p:notesMasterIdLst>
  <p:handoutMasterIdLst>
    <p:handoutMasterId r:id="rId75"/>
  </p:handoutMasterIdLst>
  <p:sldIdLst>
    <p:sldId id="256" r:id="rId3"/>
    <p:sldId id="257" r:id="rId4"/>
    <p:sldId id="261" r:id="rId5"/>
    <p:sldId id="258" r:id="rId6"/>
    <p:sldId id="259" r:id="rId7"/>
    <p:sldId id="323" r:id="rId8"/>
    <p:sldId id="260" r:id="rId9"/>
    <p:sldId id="264" r:id="rId10"/>
    <p:sldId id="267" r:id="rId11"/>
    <p:sldId id="273" r:id="rId12"/>
    <p:sldId id="274" r:id="rId13"/>
    <p:sldId id="262" r:id="rId14"/>
    <p:sldId id="263" r:id="rId15"/>
    <p:sldId id="269" r:id="rId16"/>
    <p:sldId id="275" r:id="rId17"/>
    <p:sldId id="276" r:id="rId18"/>
    <p:sldId id="277" r:id="rId19"/>
    <p:sldId id="278" r:id="rId20"/>
    <p:sldId id="324" r:id="rId21"/>
    <p:sldId id="325" r:id="rId22"/>
    <p:sldId id="326" r:id="rId23"/>
    <p:sldId id="314" r:id="rId24"/>
    <p:sldId id="270" r:id="rId25"/>
    <p:sldId id="271" r:id="rId26"/>
    <p:sldId id="272" r:id="rId27"/>
    <p:sldId id="281" r:id="rId28"/>
    <p:sldId id="283" r:id="rId29"/>
    <p:sldId id="327" r:id="rId30"/>
    <p:sldId id="282" r:id="rId31"/>
    <p:sldId id="290" r:id="rId32"/>
    <p:sldId id="286" r:id="rId33"/>
    <p:sldId id="329" r:id="rId34"/>
    <p:sldId id="330" r:id="rId35"/>
    <p:sldId id="328" r:id="rId36"/>
    <p:sldId id="332" r:id="rId37"/>
    <p:sldId id="333" r:id="rId38"/>
    <p:sldId id="287" r:id="rId39"/>
    <p:sldId id="288" r:id="rId40"/>
    <p:sldId id="291" r:id="rId41"/>
    <p:sldId id="292" r:id="rId42"/>
    <p:sldId id="293" r:id="rId43"/>
    <p:sldId id="295" r:id="rId44"/>
    <p:sldId id="296" r:id="rId45"/>
    <p:sldId id="315" r:id="rId46"/>
    <p:sldId id="298" r:id="rId47"/>
    <p:sldId id="297" r:id="rId48"/>
    <p:sldId id="299" r:id="rId49"/>
    <p:sldId id="301" r:id="rId50"/>
    <p:sldId id="300" r:id="rId51"/>
    <p:sldId id="302" r:id="rId52"/>
    <p:sldId id="303" r:id="rId53"/>
    <p:sldId id="304" r:id="rId54"/>
    <p:sldId id="305" r:id="rId55"/>
    <p:sldId id="308" r:id="rId56"/>
    <p:sldId id="335" r:id="rId57"/>
    <p:sldId id="316" r:id="rId58"/>
    <p:sldId id="310" r:id="rId59"/>
    <p:sldId id="311" r:id="rId60"/>
    <p:sldId id="312" r:id="rId61"/>
    <p:sldId id="322" r:id="rId62"/>
    <p:sldId id="319" r:id="rId63"/>
    <p:sldId id="334" r:id="rId64"/>
    <p:sldId id="265" r:id="rId65"/>
    <p:sldId id="317" r:id="rId66"/>
    <p:sldId id="318" r:id="rId67"/>
    <p:sldId id="320" r:id="rId68"/>
    <p:sldId id="321" r:id="rId69"/>
    <p:sldId id="266" r:id="rId70"/>
    <p:sldId id="284" r:id="rId71"/>
    <p:sldId id="307" r:id="rId72"/>
    <p:sldId id="306" r:id="rId73"/>
  </p:sldIdLst>
  <p:sldSz cx="9144000" cy="6858000" type="screen4x3"/>
  <p:notesSz cx="6858000" cy="9144000"/>
  <p:defaultTextStyle>
    <a:defPPr>
      <a:defRPr lang="sv-S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" id="{3E4BB4A8-D93F-40C6-886D-98703A7347F3}">
          <p14:sldIdLst>
            <p14:sldId id="256"/>
            <p14:sldId id="257"/>
          </p14:sldIdLst>
        </p14:section>
        <p14:section name="Vad är Språkbanken?" id="{19ED4798-203E-4E6D-913A-2E1BF64BF8D7}">
          <p14:sldIdLst>
            <p14:sldId id="261"/>
            <p14:sldId id="258"/>
            <p14:sldId id="259"/>
            <p14:sldId id="323"/>
            <p14:sldId id="260"/>
          </p14:sldIdLst>
        </p14:section>
        <p14:section name="Våra resurser" id="{ED9A15CA-FDE0-4500-B0B2-19E965C3D4B9}">
          <p14:sldIdLst>
            <p14:sldId id="264"/>
            <p14:sldId id="267"/>
            <p14:sldId id="273"/>
            <p14:sldId id="274"/>
          </p14:sldIdLst>
        </p14:section>
        <p14:section name="Våra verktyg" id="{ACEA0237-C3E1-4081-9D5E-E4BB8D0E23BF}">
          <p14:sldIdLst>
            <p14:sldId id="262"/>
            <p14:sldId id="263"/>
            <p14:sldId id="269"/>
            <p14:sldId id="275"/>
            <p14:sldId id="276"/>
            <p14:sldId id="277"/>
            <p14:sldId id="278"/>
            <p14:sldId id="324"/>
            <p14:sldId id="325"/>
            <p14:sldId id="326"/>
            <p14:sldId id="314"/>
            <p14:sldId id="270"/>
            <p14:sldId id="271"/>
            <p14:sldId id="272"/>
            <p14:sldId id="281"/>
            <p14:sldId id="283"/>
            <p14:sldId id="327"/>
            <p14:sldId id="282"/>
            <p14:sldId id="290"/>
            <p14:sldId id="286"/>
            <p14:sldId id="329"/>
            <p14:sldId id="330"/>
            <p14:sldId id="328"/>
            <p14:sldId id="332"/>
            <p14:sldId id="333"/>
            <p14:sldId id="287"/>
            <p14:sldId id="288"/>
            <p14:sldId id="291"/>
            <p14:sldId id="292"/>
            <p14:sldId id="293"/>
            <p14:sldId id="295"/>
            <p14:sldId id="296"/>
            <p14:sldId id="315"/>
            <p14:sldId id="298"/>
            <p14:sldId id="297"/>
            <p14:sldId id="299"/>
            <p14:sldId id="301"/>
            <p14:sldId id="300"/>
            <p14:sldId id="302"/>
            <p14:sldId id="303"/>
            <p14:sldId id="304"/>
            <p14:sldId id="305"/>
            <p14:sldId id="308"/>
            <p14:sldId id="335"/>
            <p14:sldId id="316"/>
            <p14:sldId id="310"/>
            <p14:sldId id="311"/>
            <p14:sldId id="312"/>
            <p14:sldId id="322"/>
            <p14:sldId id="319"/>
            <p14:sldId id="334"/>
          </p14:sldIdLst>
        </p14:section>
        <p14:section name="Vår forskning" id="{28599B09-948A-45DF-8D48-6DB348ED31C2}">
          <p14:sldIdLst>
            <p14:sldId id="265"/>
            <p14:sldId id="317"/>
            <p14:sldId id="318"/>
            <p14:sldId id="320"/>
            <p14:sldId id="321"/>
          </p14:sldIdLst>
        </p14:section>
        <p14:section name="Att göra tillsammans" id="{9F420438-913B-4E9A-9888-CE823F385CE6}">
          <p14:sldIdLst>
            <p14:sldId id="266"/>
            <p14:sldId id="284"/>
            <p14:sldId id="307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17D"/>
    <a:srgbClr val="07356F"/>
    <a:srgbClr val="4646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4622" autoAdjust="0"/>
  </p:normalViewPr>
  <p:slideViewPr>
    <p:cSldViewPr snapToObjects="1">
      <p:cViewPr varScale="1">
        <p:scale>
          <a:sx n="86" d="100"/>
          <a:sy n="86" d="100"/>
        </p:scale>
        <p:origin x="139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8F1B7-9674-7B4B-B65F-D26117F5FD28}" type="datetimeFigureOut">
              <a:rPr lang="sv-SE" smtClean="0"/>
              <a:t>2019-06-15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A4B55-9A99-4440-BFDC-0CE552D77BA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96394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33FE497B-861D-AC4B-B4ED-8C94104B2AC0}" type="datetime1">
              <a:rPr lang="sv-SE"/>
              <a:pPr>
                <a:defRPr/>
              </a:pPr>
              <a:t>2019-06-15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B7A5680B-5CFF-5C46-8A8E-F880F761868B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696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4000" y="2275200"/>
            <a:ext cx="7920000" cy="1143000"/>
          </a:xfrm>
        </p:spPr>
        <p:txBody>
          <a:bodyPr anchorCtr="0"/>
          <a:lstStyle>
            <a:lvl1pPr algn="l">
              <a:defRPr sz="3600"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6237312"/>
            <a:ext cx="7920000" cy="216222"/>
          </a:xfrm>
        </p:spPr>
        <p:txBody>
          <a:bodyPr t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 cap="all" baseline="0">
                <a:latin typeface="Arial Narrow"/>
              </a:defRPr>
            </a:lvl1pPr>
          </a:lstStyle>
          <a:p>
            <a:pPr lvl="0"/>
            <a:r>
              <a:rPr lang="sv-SE" dirty="0"/>
              <a:t>Klicka och Skriv in namn och titel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99F8E72-9731-4296-AFBE-04D07F4042EC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89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10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-27384"/>
            <a:ext cx="9144000" cy="6885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/>
              <a:t> 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7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8F9DAD3-CD3A-424B-BAE3-98084F6346D0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31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5972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8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4682940" y="0"/>
            <a:ext cx="4461060" cy="338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7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4682940" y="3473650"/>
            <a:ext cx="4461060" cy="338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3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B3107BA5-225E-42CD-925E-11A68D0729DF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549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yra bilder (alt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idx="1" hasCustomPrompt="1"/>
          </p:nvPr>
        </p:nvSpPr>
        <p:spPr>
          <a:xfrm>
            <a:off x="-2" y="-1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8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5267407" y="0"/>
            <a:ext cx="387659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7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0" y="4628225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8" name="Platshållare för bild 2"/>
          <p:cNvSpPr>
            <a:spLocks noGrp="1"/>
          </p:cNvSpPr>
          <p:nvPr>
            <p:ph type="pic" idx="23" hasCustomPrompt="1"/>
          </p:nvPr>
        </p:nvSpPr>
        <p:spPr>
          <a:xfrm>
            <a:off x="0" y="2314112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4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25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10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376DAF56-B880-40DD-B493-12B266942296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893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yra bilder (alt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31608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2" name="Platshållare för bild 2"/>
          <p:cNvSpPr>
            <a:spLocks noGrp="1"/>
          </p:cNvSpPr>
          <p:nvPr>
            <p:ph type="pic" idx="14" hasCustomPrompt="1"/>
          </p:nvPr>
        </p:nvSpPr>
        <p:spPr>
          <a:xfrm>
            <a:off x="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0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615600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1" name="Platshållare för bild 2"/>
          <p:cNvSpPr>
            <a:spLocks noGrp="1"/>
          </p:cNvSpPr>
          <p:nvPr>
            <p:ph type="pic" idx="23" hasCustomPrompt="1"/>
          </p:nvPr>
        </p:nvSpPr>
        <p:spPr>
          <a:xfrm>
            <a:off x="307800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4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C774073C-6452-43E5-9BF0-344B8E242EAB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375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 me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74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5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tt avsnit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>
                <a:solidFill>
                  <a:schemeClr val="bg1"/>
                </a:solidFill>
              </a:defRPr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4" name="Rubrik 4"/>
          <p:cNvSpPr>
            <a:spLocks noGrp="1"/>
          </p:cNvSpPr>
          <p:nvPr>
            <p:ph type="title" hasCustomPrompt="1"/>
          </p:nvPr>
        </p:nvSpPr>
        <p:spPr>
          <a:xfrm>
            <a:off x="540000" y="2422800"/>
            <a:ext cx="8064000" cy="79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sv-SE" sz="3600" i="0" cap="all" baseline="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SKRIV IN avsnittsrubrik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118872"/>
            <a:ext cx="1663637" cy="554546"/>
          </a:xfrm>
          <a:prstGeom prst="rect">
            <a:avLst/>
          </a:prstGeom>
        </p:spPr>
      </p:pic>
      <p:sp>
        <p:nvSpPr>
          <p:cNvPr id="5" name="Platshållare för bild 7"/>
          <p:cNvSpPr txBox="1">
            <a:spLocks/>
          </p:cNvSpPr>
          <p:nvPr userDrawn="1"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3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1643233"/>
            <a:ext cx="7920000" cy="1143000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cap="all" baseline="0">
                <a:latin typeface="Arial Narrow" panose="020B0606020202030204" pitchFamily="34" charset="0"/>
              </a:defRPr>
            </a:lvl1pPr>
          </a:lstStyle>
          <a:p>
            <a:r>
              <a:rPr lang="sv-SE" dirty="0"/>
              <a:t>Presentationens titel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9000"/>
            <a:ext cx="9144000" cy="3429000"/>
          </a:xfrm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pPr lvl="0"/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2924746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954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4437112"/>
            <a:ext cx="7920000" cy="1336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sv-SE" sz="3600" cap="all" baseline="0" dirty="0"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sv-SE" dirty="0"/>
              <a:t>Presentationens titel</a:t>
            </a:r>
          </a:p>
        </p:txBody>
      </p:sp>
      <p:sp>
        <p:nvSpPr>
          <p:cNvPr id="20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6222682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40768"/>
            <a:ext cx="9144000" cy="2736304"/>
          </a:xfrm>
        </p:spPr>
        <p:txBody>
          <a:bodyPr vert="horz" lIns="0" tIns="0" rIns="0" bIns="0" rtlCol="0" anchor="ctr" anchorCtr="1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baseline="0" noProof="0" dirty="0" smtClean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71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07352"/>
            <a:ext cx="2987824" cy="3456384"/>
          </a:xfrm>
        </p:spPr>
        <p:txBody>
          <a:bodyPr tIns="0" bIns="0" rtlCol="0" anchor="ctr">
            <a:no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7" name="Platshållare för bild 7"/>
          <p:cNvSpPr>
            <a:spLocks noGrp="1"/>
          </p:cNvSpPr>
          <p:nvPr>
            <p:ph type="pic" sz="quarter" idx="14" hasCustomPrompt="1"/>
          </p:nvPr>
        </p:nvSpPr>
        <p:spPr>
          <a:xfrm>
            <a:off x="3081355" y="3407352"/>
            <a:ext cx="2981290" cy="3456384"/>
          </a:xfrm>
        </p:spPr>
        <p:txBody>
          <a:bodyPr vert="horz" lIns="0" tIns="0" rIns="0" bIns="0" rtlCol="0" anchor="ctr">
            <a:no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5" hasCustomPrompt="1"/>
          </p:nvPr>
        </p:nvSpPr>
        <p:spPr>
          <a:xfrm>
            <a:off x="6156176" y="3407352"/>
            <a:ext cx="2987824" cy="3456384"/>
          </a:xfrm>
        </p:spPr>
        <p:txBody>
          <a:bodyPr vert="horz" lIns="0" tIns="0" rIns="0" bIns="0" rtlCol="0" anchor="ctr">
            <a:no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3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1643233"/>
            <a:ext cx="7920000" cy="1143000"/>
          </a:xfr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sv-SE" sz="3600" cap="all" baseline="0" dirty="0"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sv-SE" dirty="0"/>
              <a:t>Presentationens titel</a:t>
            </a:r>
          </a:p>
        </p:txBody>
      </p:sp>
      <p:sp>
        <p:nvSpPr>
          <p:cNvPr id="24" name="Platshållare för text 12"/>
          <p:cNvSpPr>
            <a:spLocks noGrp="1"/>
          </p:cNvSpPr>
          <p:nvPr>
            <p:ph type="body" sz="quarter" idx="16" hasCustomPrompt="1"/>
          </p:nvPr>
        </p:nvSpPr>
        <p:spPr>
          <a:xfrm>
            <a:off x="684000" y="2924746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45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F4627EF-F300-4B85-97F3-F75172578A49}" type="datetime1">
              <a:rPr lang="sv-SE" smtClean="0"/>
              <a:t>2019-06-15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15" y="116632"/>
            <a:ext cx="1647644" cy="5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tshållare för bild 2"/>
          <p:cNvSpPr>
            <a:spLocks noGrp="1"/>
          </p:cNvSpPr>
          <p:nvPr>
            <p:ph type="pic" idx="21" hasCustomPrompt="1"/>
          </p:nvPr>
        </p:nvSpPr>
        <p:spPr>
          <a:xfrm>
            <a:off x="6156176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1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2201333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2" name="Platshållare för bild 2"/>
          <p:cNvSpPr>
            <a:spLocks noGrp="1"/>
          </p:cNvSpPr>
          <p:nvPr>
            <p:ph type="pic" idx="14" hasCustomPrompt="1"/>
          </p:nvPr>
        </p:nvSpPr>
        <p:spPr>
          <a:xfrm>
            <a:off x="0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39889" y="2201333"/>
            <a:ext cx="8664222" cy="1080000"/>
          </a:xfrm>
        </p:spPr>
        <p:txBody>
          <a:bodyPr anchor="ctr" anchorCtr="0"/>
          <a:lstStyle>
            <a:lvl1pPr algn="ctr">
              <a:defRPr sz="3600" b="1" i="0" cap="all" baseline="0">
                <a:latin typeface="Arial Narrow"/>
                <a:cs typeface="Arial Narrow"/>
              </a:defRPr>
            </a:lvl1pPr>
          </a:lstStyle>
          <a:p>
            <a:r>
              <a:rPr lang="sv-SE" dirty="0"/>
              <a:t>Presentationens titel</a:t>
            </a:r>
            <a:endParaRPr lang="en-GB" dirty="0"/>
          </a:p>
        </p:txBody>
      </p:sp>
      <p:sp>
        <p:nvSpPr>
          <p:cNvPr id="31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3078088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23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3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84000" y="0"/>
            <a:ext cx="952372" cy="972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13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GUcloud_clean_1920x1200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9153525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ubrik 4"/>
          <p:cNvSpPr>
            <a:spLocks noGrp="1"/>
          </p:cNvSpPr>
          <p:nvPr>
            <p:ph type="title" hasCustomPrompt="1"/>
          </p:nvPr>
        </p:nvSpPr>
        <p:spPr>
          <a:xfrm>
            <a:off x="1323465" y="4582800"/>
            <a:ext cx="6490800" cy="288000"/>
          </a:xfrm>
        </p:spPr>
        <p:txBody>
          <a:bodyPr vert="horz" lIns="0" tIns="0" rIns="0" bIns="0" rtlCol="0" anchor="t" anchorCtr="0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sv-SE" sz="1400" i="0" cap="all" baseline="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 / namn</a:t>
            </a:r>
          </a:p>
        </p:txBody>
      </p:sp>
      <p:sp>
        <p:nvSpPr>
          <p:cNvPr id="10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1322850" y="4869160"/>
            <a:ext cx="6492030" cy="1224334"/>
          </a:xfrm>
        </p:spPr>
        <p:txBody>
          <a:bodyPr tIns="0" bIns="0" anchor="t" anchorCtr="0"/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200" b="0" i="0" cap="none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</a:defRPr>
            </a:lvl1pPr>
          </a:lstStyle>
          <a:p>
            <a:pPr lvl="0"/>
            <a:r>
              <a:rPr lang="sv-SE" dirty="0"/>
              <a:t>Skriv in kontaktuppgifter</a:t>
            </a:r>
          </a:p>
        </p:txBody>
      </p:sp>
      <p:pic>
        <p:nvPicPr>
          <p:cNvPr id="8" name="Bildobjekt 7" descr="LO_GU_cenNEG.eps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299"/>
          <a:stretch/>
        </p:blipFill>
        <p:spPr>
          <a:xfrm>
            <a:off x="2348551" y="1916832"/>
            <a:ext cx="4446898" cy="1584176"/>
          </a:xfrm>
          <a:prstGeom prst="rect">
            <a:avLst/>
          </a:prstGeom>
        </p:spPr>
      </p:pic>
      <p:sp>
        <p:nvSpPr>
          <p:cNvPr id="6" name="Platshållare för datum 5"/>
          <p:cNvSpPr>
            <a:spLocks noGrp="1"/>
          </p:cNvSpPr>
          <p:nvPr>
            <p:ph type="dt" sz="half" idx="19"/>
          </p:nvPr>
        </p:nvSpPr>
        <p:spPr>
          <a:xfrm>
            <a:off x="3540165" y="6237312"/>
            <a:ext cx="2057400" cy="2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sv-SE" cap="all" smtClean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eaLnBrk="0" hangingPunct="0">
              <a:lnSpc>
                <a:spcPct val="110000"/>
              </a:lnSpc>
              <a:buFont typeface="Arial" charset="0"/>
              <a:buNone/>
            </a:pPr>
            <a:fld id="{F0AC4A0D-7A24-4CEC-B94B-D234951335B7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35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bildnumm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B3893-5BF6-0A47-9F80-B4D4071FEEE3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5" name="Platshållare för sidfot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1CDE1CD-0123-4C29-95D0-6696EF07FDDE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8201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 och innehåll utan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0069F2-9690-4E8C-B316-D30B11F2314E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615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numrerad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5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684000" y="2350800"/>
            <a:ext cx="7488000" cy="38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0363" indent="-360363">
              <a:buFont typeface="+mj-lt"/>
              <a:buAutoNum type="arabicPeriod"/>
              <a:defRPr lang="sv-SE" dirty="0" smtClean="0"/>
            </a:lvl1pPr>
            <a:lvl2pPr marL="648000" indent="-288000">
              <a:buFont typeface="+mj-lt"/>
              <a:buAutoNum type="alphaLcPeriod"/>
              <a:defRPr baseline="0"/>
            </a:lvl2pPr>
            <a:lvl3pPr marL="936000" indent="-288000">
              <a:buFont typeface="+mj-lt"/>
              <a:buAutoNum type="romanLcPeriod"/>
              <a:defRPr/>
            </a:lvl3pPr>
            <a:lvl4pPr marL="1224000" indent="-288000">
              <a:buSzPct val="90000"/>
              <a:buFont typeface="Helvetica" panose="020B0604020202020204" pitchFamily="34" charset="0"/>
              <a:buChar char="»"/>
              <a:defRPr/>
            </a:lvl4pPr>
            <a:lvl5pPr marL="1566900" indent="-342900">
              <a:buSzPct val="80000"/>
              <a:buFont typeface="+mj-lt"/>
              <a:buAutoNum type="arabicPeriod"/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2</a:t>
            </a:r>
          </a:p>
          <a:p>
            <a:pPr lvl="2"/>
            <a:r>
              <a:rPr lang="sv-SE" dirty="0"/>
              <a:t>Nivå 3</a:t>
            </a:r>
          </a:p>
          <a:p>
            <a:pPr lvl="3"/>
            <a:r>
              <a:rPr lang="sv-SE" dirty="0"/>
              <a:t>Nivå 4</a:t>
            </a:r>
          </a:p>
          <a:p>
            <a:pPr lvl="4"/>
            <a:r>
              <a:rPr lang="sv-SE" dirty="0"/>
              <a:t>Nivå 5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05EC85B-3839-48E8-9D29-F78E19D9721E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30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3816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8" name="Platshållare för innehåll 3"/>
          <p:cNvSpPr>
            <a:spLocks noGrp="1"/>
          </p:cNvSpPr>
          <p:nvPr>
            <p:ph sz="quarter" idx="13" hasCustomPrompt="1"/>
          </p:nvPr>
        </p:nvSpPr>
        <p:spPr>
          <a:xfrm>
            <a:off x="4788448" y="2350800"/>
            <a:ext cx="3816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94B77A3-53D2-4730-A31B-30B356FCD8B5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06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 (alt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84000" cy="7921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84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5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51919" y="-5736"/>
            <a:ext cx="2992081" cy="68637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9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ct val="100000"/>
              </a:lnSpc>
              <a:defRPr lang="sv-SE" sz="110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9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5FDBB219-420C-4E69-9CC9-E039A47708EB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67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 (alt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684000" y="1411200"/>
            <a:ext cx="3672000" cy="7921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367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5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9" y="-5736"/>
            <a:ext cx="4572001" cy="68637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9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A04F2B2B-E6E8-45A4-8B2D-84D27EA63176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78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12000" cy="7921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1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4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49835" y="-5736"/>
            <a:ext cx="2992081" cy="33966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0" name="Platshållare för bild 7"/>
          <p:cNvSpPr>
            <a:spLocks noGrp="1"/>
          </p:cNvSpPr>
          <p:nvPr>
            <p:ph type="pic" sz="quarter" idx="20" hasCustomPrompt="1"/>
          </p:nvPr>
        </p:nvSpPr>
        <p:spPr>
          <a:xfrm>
            <a:off x="6149835" y="3477884"/>
            <a:ext cx="2992081" cy="33966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2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359C6CAE-E28C-4B56-A71E-47881B599F21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257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12000" cy="7921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9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1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51919" y="0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6" name="Platshållare för bild 7"/>
          <p:cNvSpPr>
            <a:spLocks noGrp="1"/>
          </p:cNvSpPr>
          <p:nvPr>
            <p:ph type="pic" sz="quarter" idx="21" hasCustomPrompt="1"/>
          </p:nvPr>
        </p:nvSpPr>
        <p:spPr>
          <a:xfrm>
            <a:off x="6151919" y="4620825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7" name="Platshållare för bild 7"/>
          <p:cNvSpPr>
            <a:spLocks noGrp="1"/>
          </p:cNvSpPr>
          <p:nvPr>
            <p:ph type="pic" sz="quarter" idx="22" hasCustomPrompt="1"/>
          </p:nvPr>
        </p:nvSpPr>
        <p:spPr>
          <a:xfrm>
            <a:off x="6151919" y="2310412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r>
              <a:rPr lang="sv-SE" noProof="0"/>
              <a:t/>
            </a: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3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F4734D51-BA0A-4650-9E19-8CDF8014119B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31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7"/>
          <p:cNvSpPr txBox="1">
            <a:spLocks/>
          </p:cNvSpPr>
          <p:nvPr userDrawn="1"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18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</a:p>
        </p:txBody>
      </p:sp>
      <p:sp>
        <p:nvSpPr>
          <p:cNvPr id="1027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684000" y="1411200"/>
            <a:ext cx="7920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4"/>
          </p:nvPr>
        </p:nvSpPr>
        <p:spPr>
          <a:xfrm>
            <a:off x="8027750" y="6407151"/>
            <a:ext cx="576698" cy="241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426A61E-93B8-384D-8975-0A89DB09A55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684000" y="2350800"/>
            <a:ext cx="7488000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6000" lvl="0" indent="-216000"/>
            <a:r>
              <a:rPr lang="sv-SE" dirty="0"/>
              <a:t>Klicka här för att ändra format på bakgrundstexten</a:t>
            </a:r>
          </a:p>
          <a:p>
            <a:pPr marL="432000" lvl="1" indent="-216000">
              <a:buFont typeface="Arial" panose="020B0604020202020204" pitchFamily="34" charset="0"/>
            </a:pPr>
            <a:r>
              <a:rPr lang="sv-SE" dirty="0"/>
              <a:t>Nivå två</a:t>
            </a:r>
          </a:p>
          <a:p>
            <a:pPr marL="648000" lvl="2" indent="-216000"/>
            <a:r>
              <a:rPr lang="sv-SE" dirty="0"/>
              <a:t>Nivå tre</a:t>
            </a:r>
          </a:p>
          <a:p>
            <a:pPr marL="864000" lvl="3" indent="-216000"/>
            <a:r>
              <a:rPr lang="sv-SE" dirty="0"/>
              <a:t>Nivå fyra</a:t>
            </a:r>
          </a:p>
          <a:p>
            <a:pPr marL="1080000" lvl="4" indent="-216000"/>
            <a:r>
              <a:rPr lang="sv-SE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3"/>
          </p:nvPr>
        </p:nvSpPr>
        <p:spPr>
          <a:xfrm>
            <a:off x="6372000" y="222935"/>
            <a:ext cx="2520000" cy="46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lang="sv-SE" sz="1100" b="1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ＭＳ Ｐゴシック" pitchFamily="-65" charset="-128"/>
              </a:defRPr>
            </a:lvl1pPr>
          </a:lstStyle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93974-73BF-4F83-B8AC-600996A1458D}" type="datetime1">
              <a:rPr lang="sv-SE" smtClean="0"/>
              <a:t>2019-06-15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933" r:id="rId2"/>
    <p:sldLayoutId id="2147483935" r:id="rId3"/>
    <p:sldLayoutId id="2147483932" r:id="rId4"/>
    <p:sldLayoutId id="2147483905" r:id="rId5"/>
    <p:sldLayoutId id="2147483883" r:id="rId6"/>
    <p:sldLayoutId id="2147483887" r:id="rId7"/>
    <p:sldLayoutId id="2147483884" r:id="rId8"/>
    <p:sldLayoutId id="2147483886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931" r:id="rId15"/>
    <p:sldLayoutId id="2147483895" r:id="rId1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i="0" kern="1200">
          <a:solidFill>
            <a:schemeClr val="tx1">
              <a:lumMod val="65000"/>
              <a:lumOff val="35000"/>
            </a:schemeClr>
          </a:solidFill>
          <a:latin typeface="Arial Narrow"/>
          <a:ea typeface="ＭＳ Ｐゴシック" pitchFamily="-65" charset="-128"/>
          <a:cs typeface="ＭＳ Ｐゴシック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marL="180000" indent="-180000" algn="l" defTabSz="457200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charset="0"/>
        <a:buChar char="•"/>
        <a:defRPr lang="sv-SE" sz="20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ＭＳ Ｐゴシック" pitchFamily="-65" charset="-128"/>
          <a:cs typeface="ＭＳ Ｐゴシック" charset="0"/>
        </a:defRPr>
      </a:lvl1pPr>
      <a:lvl2pPr marL="501750" indent="-285750" algn="l" defTabSz="457200" rtl="0" eaLnBrk="1" fontAlgn="base" hangingPunct="1">
        <a:lnSpc>
          <a:spcPct val="110000"/>
        </a:lnSpc>
        <a:spcBef>
          <a:spcPts val="200"/>
        </a:spcBef>
        <a:spcAft>
          <a:spcPct val="0"/>
        </a:spcAft>
        <a:buFont typeface="Arial" panose="020B0604020202020204" pitchFamily="34" charset="0"/>
        <a:buChar char="–"/>
        <a:defRPr lang="sv-SE" sz="1700" kern="1200" baseline="0" dirty="0" smtClean="0">
          <a:solidFill>
            <a:schemeClr val="tx1">
              <a:lumMod val="65000"/>
              <a:lumOff val="35000"/>
            </a:schemeClr>
          </a:solidFill>
          <a:latin typeface="Arial"/>
          <a:ea typeface="ＭＳ Ｐゴシック" pitchFamily="-65" charset="-128"/>
          <a:cs typeface="Arial"/>
        </a:defRPr>
      </a:lvl2pPr>
      <a:lvl3pPr marL="717750" indent="-285750" algn="l" defTabSz="457200" rtl="0" eaLnBrk="1" fontAlgn="base" hangingPunct="1">
        <a:spcBef>
          <a:spcPts val="0"/>
        </a:spcBef>
        <a:spcAft>
          <a:spcPct val="0"/>
        </a:spcAft>
        <a:buFont typeface="Wingdings" panose="05000000000000000000" pitchFamily="2" charset="2"/>
        <a:buChar char="§"/>
        <a:defRPr lang="sv-SE" sz="1700" kern="1200" dirty="0" smtClean="0">
          <a:solidFill>
            <a:schemeClr val="tx1">
              <a:lumMod val="65000"/>
              <a:lumOff val="35000"/>
            </a:schemeClr>
          </a:solidFill>
          <a:latin typeface="Helvetica"/>
          <a:ea typeface="ＭＳ Ｐゴシック" charset="0"/>
          <a:cs typeface="Helvetica"/>
        </a:defRPr>
      </a:lvl3pPr>
      <a:lvl4pPr marL="933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lang="sv-SE" sz="1700" kern="1200" baseline="0" dirty="0" smtClean="0">
          <a:solidFill>
            <a:schemeClr val="tx1">
              <a:lumMod val="65000"/>
              <a:lumOff val="35000"/>
            </a:schemeClr>
          </a:solidFill>
          <a:latin typeface="Helvetica"/>
          <a:ea typeface="Helvetica" charset="0"/>
          <a:cs typeface="Helvetica"/>
        </a:defRPr>
      </a:lvl4pPr>
      <a:lvl5pPr marL="1149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–"/>
        <a:defRPr lang="sv-SE" sz="1700" kern="1200" dirty="0">
          <a:solidFill>
            <a:schemeClr val="tx1">
              <a:lumMod val="65000"/>
              <a:lumOff val="35000"/>
            </a:schemeClr>
          </a:solidFill>
          <a:latin typeface="Helvetica"/>
          <a:ea typeface="Helvetica" charset="0"/>
          <a:cs typeface="Helvetica"/>
        </a:defRPr>
      </a:lvl5pPr>
      <a:lvl6pPr marL="1616075" indent="-215900" algn="l" defTabSz="457200" rtl="0" eaLnBrk="1" latinLnBrk="0" hangingPunct="1">
        <a:spcBef>
          <a:spcPts val="0"/>
        </a:spcBef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pos="2880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41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539750" y="1411200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4"/>
          </p:nvPr>
        </p:nvSpPr>
        <p:spPr>
          <a:xfrm>
            <a:off x="8027750" y="6407151"/>
            <a:ext cx="576698" cy="241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426A61E-93B8-384D-8975-0A89DB09A55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539750" y="2350800"/>
            <a:ext cx="7488000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6000" lvl="0" indent="-216000" eaLnBrk="1" hangingPunct="1"/>
            <a:r>
              <a:rPr lang="sv-SE" dirty="0"/>
              <a:t>Klicka här för att ändra format på bakgrundstexten</a:t>
            </a:r>
          </a:p>
          <a:p>
            <a:pPr marL="432000" lvl="1" indent="-21600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sv-SE" dirty="0"/>
              <a:t>Nivå två</a:t>
            </a:r>
          </a:p>
          <a:p>
            <a:pPr marL="648000" lvl="2" indent="-216000" eaLnBrk="1" hangingPunct="1"/>
            <a:r>
              <a:rPr lang="sv-SE" dirty="0"/>
              <a:t>Nivå tre</a:t>
            </a:r>
          </a:p>
          <a:p>
            <a:pPr marL="864000" lvl="3" indent="-216000" eaLnBrk="1" hangingPunct="1">
              <a:spcBef>
                <a:spcPts val="0"/>
              </a:spcBef>
            </a:pPr>
            <a:r>
              <a:rPr lang="sv-SE" dirty="0"/>
              <a:t>Nivå fyra</a:t>
            </a:r>
          </a:p>
          <a:p>
            <a:pPr marL="1080000" lvl="4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sv-SE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3"/>
          </p:nvPr>
        </p:nvSpPr>
        <p:spPr>
          <a:xfrm>
            <a:off x="6372000" y="222935"/>
            <a:ext cx="2520000" cy="46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lang="sv-SE" sz="1100" b="1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ＭＳ Ｐゴシック" pitchFamily="-65" charset="-128"/>
              </a:defRPr>
            </a:lvl1pPr>
          </a:lstStyle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0" name="Platshållare för bild 7"/>
          <p:cNvSpPr txBox="1">
            <a:spLocks/>
          </p:cNvSpPr>
          <p:nvPr userDrawn="1"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5D0B2-2251-4A2D-8A4E-454289724707}" type="datetime1">
              <a:rPr lang="sv-SE" smtClean="0"/>
              <a:t>2019-06-15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32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4" r:id="rId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tx1">
              <a:lumMod val="65000"/>
              <a:lumOff val="35000"/>
            </a:schemeClr>
          </a:solidFill>
          <a:latin typeface="Arial Narrow"/>
          <a:ea typeface="ＭＳ Ｐゴシック" pitchFamily="-65" charset="-128"/>
          <a:cs typeface="ＭＳ Ｐゴシック" charset="0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marL="180000" indent="-180000" algn="l" defTabSz="457200" rtl="0" eaLnBrk="0" fontAlgn="base" hangingPunct="0">
        <a:lnSpc>
          <a:spcPct val="110000"/>
        </a:lnSpc>
        <a:spcBef>
          <a:spcPts val="800"/>
        </a:spcBef>
        <a:spcAft>
          <a:spcPct val="0"/>
        </a:spcAft>
        <a:buFont typeface="Arial" charset="0"/>
        <a:buChar char="•"/>
        <a:defRPr lang="sv-SE" sz="20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ＭＳ Ｐゴシック" pitchFamily="-65" charset="-128"/>
          <a:cs typeface="ＭＳ Ｐゴシック" charset="0"/>
        </a:defRPr>
      </a:lvl1pPr>
      <a:lvl2pPr marL="501750" indent="-285750" algn="l" defTabSz="457200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Font typeface="Arial" charset="0"/>
        <a:buChar char="•"/>
        <a:defRPr lang="sv-SE" sz="1700" kern="1200" baseline="0" dirty="0" smtClean="0">
          <a:solidFill>
            <a:schemeClr val="tx1">
              <a:lumMod val="65000"/>
              <a:lumOff val="35000"/>
            </a:schemeClr>
          </a:solidFill>
          <a:latin typeface="Arial"/>
          <a:ea typeface="ＭＳ Ｐゴシック" pitchFamily="-65" charset="-128"/>
          <a:cs typeface="Arial"/>
        </a:defRPr>
      </a:lvl2pPr>
      <a:lvl3pPr marL="717750" indent="-285750" algn="l" defTabSz="457200" rtl="0" eaLnBrk="0" fontAlgn="base" hangingPunct="0">
        <a:spcBef>
          <a:spcPts val="0"/>
        </a:spcBef>
        <a:spcAft>
          <a:spcPct val="0"/>
        </a:spcAft>
        <a:buFont typeface="Wingdings" panose="05000000000000000000" pitchFamily="2" charset="2"/>
        <a:buChar char="§"/>
        <a:defRPr lang="sv-SE" sz="1700" kern="1200" dirty="0" smtClean="0">
          <a:solidFill>
            <a:schemeClr val="tx1">
              <a:lumMod val="65000"/>
              <a:lumOff val="35000"/>
            </a:schemeClr>
          </a:solidFill>
          <a:latin typeface="Helvetica"/>
          <a:ea typeface="ＭＳ Ｐゴシック" charset="0"/>
          <a:cs typeface="Helvetica"/>
        </a:defRPr>
      </a:lvl3pPr>
      <a:lvl4pPr marL="9337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sv-SE" sz="1700" kern="1200" baseline="0" dirty="0" smtClean="0">
          <a:solidFill>
            <a:schemeClr val="tx1">
              <a:lumMod val="65000"/>
              <a:lumOff val="35000"/>
            </a:schemeClr>
          </a:solidFill>
          <a:latin typeface="Helvetica"/>
          <a:ea typeface="Helvetica" charset="0"/>
          <a:cs typeface="Helvetica"/>
        </a:defRPr>
      </a:lvl4pPr>
      <a:lvl5pPr marL="11497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sv-SE" sz="1700" kern="1200" dirty="0">
          <a:solidFill>
            <a:schemeClr val="tx1">
              <a:lumMod val="65000"/>
              <a:lumOff val="35000"/>
            </a:schemeClr>
          </a:solidFill>
          <a:latin typeface="Helvetica"/>
          <a:ea typeface="Helvetica" charset="0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pos="288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praakbanken.gu.se/kor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raakbanken.gu.se/kar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praakbanken.gu.se/sparv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praakbanken.gu.se/larka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praakbanken.gu.se/sparv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praakbanken.gu.se/swe/publikationer" TargetMode="External"/><Relationship Id="rId2" Type="http://schemas.openxmlformats.org/officeDocument/2006/relationships/hyperlink" Target="https://spraakbanken.gu.se/swe/forskning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praakbanken.gu.se/swe/info" TargetMode="External"/><Relationship Id="rId2" Type="http://schemas.openxmlformats.org/officeDocument/2006/relationships/hyperlink" Target="https://spraakbanken.gu.se/swe/phd-progra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mailto:sb-info@svenska.gu.se" TargetMode="External"/><Relationship Id="rId7" Type="http://schemas.openxmlformats.org/officeDocument/2006/relationships/image" Target="../media/image57.png"/><Relationship Id="rId2" Type="http://schemas.openxmlformats.org/officeDocument/2006/relationships/hyperlink" Target="https://spraakbanken.gu.s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>
                <a:solidFill>
                  <a:schemeClr val="accent4"/>
                </a:solidFill>
              </a:rPr>
              <a:t/>
            </a:r>
            <a:br>
              <a:rPr lang="sv-SE">
                <a:solidFill>
                  <a:schemeClr val="accent4"/>
                </a:solidFill>
              </a:rPr>
            </a:br>
            <a:r>
              <a:rPr lang="sv-SE" sz="2000" b="0">
                <a:solidFill>
                  <a:schemeClr val="tx1"/>
                </a:solidFill>
              </a:rPr>
              <a:t>en kort introduktion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84000" y="6237312"/>
            <a:ext cx="8136472" cy="216222"/>
          </a:xfrm>
        </p:spPr>
        <p:txBody>
          <a:bodyPr/>
          <a:lstStyle/>
          <a:p>
            <a:r>
              <a:rPr lang="sv-SE"/>
              <a:t>2019-04-12														</a:t>
            </a:r>
            <a:r>
              <a:rPr lang="sv-SE" cap="none"/>
              <a:t>spraakbanken.gu.se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13A4E-82BB-4D34-9B90-8FDDC6CE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213" y="2332074"/>
            <a:ext cx="860696" cy="936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34498-D362-48E3-8D32-D05AB2CCE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002" y="3535264"/>
            <a:ext cx="1325995" cy="777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654D5-739A-465F-9EA7-70266EBC1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149080"/>
            <a:ext cx="984519" cy="816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738F0-13DB-4157-8FDE-399800AF3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869660"/>
            <a:ext cx="609524" cy="825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B9A8FC-81AD-4C69-AAF9-B8D9D8B5F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944" y="5105910"/>
            <a:ext cx="891617" cy="4953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2002536"/>
            <a:ext cx="3457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3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865E-51FD-47FD-A7C6-84614FD3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Några av Språkbankens korpusar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1563B-1C91-430F-B9FC-B094FC9713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numCol="2">
            <a:normAutofit lnSpcReduction="10000"/>
          </a:bodyPr>
          <a:lstStyle/>
          <a:p>
            <a:r>
              <a:rPr lang="sv-SE"/>
              <a:t>Skönlitteratur</a:t>
            </a:r>
          </a:p>
          <a:p>
            <a:r>
              <a:rPr lang="sv-SE"/>
              <a:t>Tidningar</a:t>
            </a:r>
          </a:p>
          <a:p>
            <a:r>
              <a:rPr lang="sv-SE"/>
              <a:t>Tidskrifter</a:t>
            </a:r>
          </a:p>
          <a:p>
            <a:r>
              <a:rPr lang="sv-SE"/>
              <a:t>Sociala medier</a:t>
            </a:r>
          </a:p>
          <a:p>
            <a:pPr lvl="1"/>
            <a:r>
              <a:rPr lang="sv-SE"/>
              <a:t>bloggar</a:t>
            </a:r>
          </a:p>
          <a:p>
            <a:pPr lvl="1"/>
            <a:r>
              <a:rPr lang="sv-SE"/>
              <a:t>forum</a:t>
            </a:r>
          </a:p>
          <a:p>
            <a:pPr lvl="1"/>
            <a:r>
              <a:rPr lang="sv-SE"/>
              <a:t>twitter</a:t>
            </a:r>
          </a:p>
          <a:p>
            <a:r>
              <a:rPr lang="sv-SE"/>
              <a:t>Myndighetstexter</a:t>
            </a:r>
          </a:p>
          <a:p>
            <a:r>
              <a:rPr lang="sv-SE"/>
              <a:t>Wikipedia</a:t>
            </a:r>
            <a:endParaRPr lang="ru-RU"/>
          </a:p>
          <a:p>
            <a:endParaRPr lang="sv-SE"/>
          </a:p>
          <a:p>
            <a:r>
              <a:rPr lang="sv-SE"/>
              <a:t>Finlandssvenska</a:t>
            </a:r>
          </a:p>
          <a:p>
            <a:r>
              <a:rPr lang="sv-SE"/>
              <a:t>Historiska texter</a:t>
            </a:r>
          </a:p>
          <a:p>
            <a:pPr lvl="1"/>
            <a:r>
              <a:rPr lang="sv-SE"/>
              <a:t>fornsvenska</a:t>
            </a:r>
          </a:p>
          <a:p>
            <a:pPr lvl="1"/>
            <a:r>
              <a:rPr lang="sv-SE"/>
              <a:t>nysvenska</a:t>
            </a:r>
          </a:p>
          <a:p>
            <a:r>
              <a:rPr lang="sv-SE"/>
              <a:t>Parallella texter</a:t>
            </a:r>
          </a:p>
          <a:p>
            <a:pPr lvl="1"/>
            <a:r>
              <a:rPr lang="sv-SE"/>
              <a:t>samma texter på 25+ språk</a:t>
            </a:r>
          </a:p>
          <a:p>
            <a:r>
              <a:rPr lang="sv-SE"/>
              <a:t>Gigaword</a:t>
            </a:r>
          </a:p>
          <a:p>
            <a:pPr lvl="1"/>
            <a:r>
              <a:rPr lang="sv-SE"/>
              <a:t>en stor balanserad korpus av olika genrer av nusvenskan från 1950 och framåt</a:t>
            </a:r>
          </a:p>
          <a:p>
            <a:pPr marL="0" indent="0">
              <a:buNone/>
            </a:pPr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4DC2E-CD48-4967-AAF3-0205E196D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56E35-891A-46C7-AAE3-96DA7F1A5AC9}"/>
              </a:ext>
            </a:extLst>
          </p:cNvPr>
          <p:cNvSpPr txBox="1"/>
          <p:nvPr/>
        </p:nvSpPr>
        <p:spPr>
          <a:xfrm>
            <a:off x="4583225" y="560465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/>
              <a:t>Användningsexempel kommer snart!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9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3E1B-649F-49B4-A882-AAF970C3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Några av Spr</a:t>
            </a:r>
            <a:r>
              <a:rPr lang="sv-SE"/>
              <a:t>åkbankens lexikon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307B-6556-4838-8FD8-45ECD87212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numCol="1">
            <a:normAutofit lnSpcReduction="10000"/>
          </a:bodyPr>
          <a:lstStyle/>
          <a:p>
            <a:r>
              <a:rPr lang="sv-SE"/>
              <a:t>SALDO: ett semantiskt och morfologiskt lexikon</a:t>
            </a:r>
          </a:p>
          <a:p>
            <a:r>
              <a:rPr lang="sv-SE"/>
              <a:t>Hellquists svenska etymologiska ordbok</a:t>
            </a:r>
          </a:p>
          <a:p>
            <a:r>
              <a:rPr lang="en-US"/>
              <a:t>Bliss-</a:t>
            </a:r>
            <a:r>
              <a:rPr lang="en-US" err="1"/>
              <a:t>symbollexikon</a:t>
            </a:r>
            <a:endParaRPr lang="en-US"/>
          </a:p>
          <a:p>
            <a:r>
              <a:rPr lang="en-US" err="1"/>
              <a:t>Schlyters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Söderwalls</a:t>
            </a:r>
            <a:r>
              <a:rPr lang="en-US"/>
              <a:t> </a:t>
            </a:r>
            <a:r>
              <a:rPr lang="en-US" err="1"/>
              <a:t>ordb</a:t>
            </a:r>
            <a:r>
              <a:rPr lang="sv-SE" err="1"/>
              <a:t>öc</a:t>
            </a:r>
            <a:r>
              <a:rPr lang="en-US" err="1"/>
              <a:t>ker</a:t>
            </a:r>
            <a:r>
              <a:rPr lang="en-US"/>
              <a:t> </a:t>
            </a:r>
            <a:r>
              <a:rPr lang="en-US" err="1"/>
              <a:t>över</a:t>
            </a:r>
            <a:r>
              <a:rPr lang="en-US"/>
              <a:t> </a:t>
            </a:r>
            <a:r>
              <a:rPr lang="en-US" err="1"/>
              <a:t>medeltidssvenskan</a:t>
            </a:r>
            <a:endParaRPr lang="en-US"/>
          </a:p>
          <a:p>
            <a:r>
              <a:rPr lang="en-US" err="1"/>
              <a:t>Attitydlexikon</a:t>
            </a:r>
            <a:endParaRPr lang="en-US"/>
          </a:p>
          <a:p>
            <a:r>
              <a:rPr lang="en-US" err="1"/>
              <a:t>Lånordslexikon</a:t>
            </a:r>
            <a:endParaRPr lang="en-US"/>
          </a:p>
          <a:p>
            <a:r>
              <a:rPr lang="en-US" err="1"/>
              <a:t>Swesaurus</a:t>
            </a:r>
            <a:r>
              <a:rPr lang="en-US"/>
              <a:t> (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err="1"/>
              <a:t>svenskt</a:t>
            </a:r>
            <a:r>
              <a:rPr lang="en-US"/>
              <a:t> </a:t>
            </a:r>
            <a:r>
              <a:rPr lang="en-US" err="1"/>
              <a:t>ordnät</a:t>
            </a:r>
            <a:r>
              <a:rPr lang="en-US"/>
              <a:t>, 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err="1"/>
              <a:t>svenskt</a:t>
            </a:r>
            <a:r>
              <a:rPr lang="en-US"/>
              <a:t> </a:t>
            </a:r>
            <a:r>
              <a:rPr lang="en-US" err="1"/>
              <a:t>begreppslexikon</a:t>
            </a:r>
            <a:r>
              <a:rPr lang="en-US"/>
              <a:t>)</a:t>
            </a:r>
          </a:p>
          <a:p>
            <a:endParaRPr lang="en-US"/>
          </a:p>
          <a:p>
            <a:pPr marL="0" indent="0">
              <a:buNone/>
            </a:pPr>
            <a:r>
              <a:rPr lang="en-US" err="1"/>
              <a:t>Våra</a:t>
            </a:r>
            <a:r>
              <a:rPr lang="en-US"/>
              <a:t> </a:t>
            </a:r>
            <a:r>
              <a:rPr lang="en-US" err="1"/>
              <a:t>lexikon</a:t>
            </a:r>
            <a:r>
              <a:rPr lang="en-US"/>
              <a:t> </a:t>
            </a:r>
            <a:r>
              <a:rPr lang="en-US" err="1"/>
              <a:t>är</a:t>
            </a:r>
            <a:r>
              <a:rPr lang="en-US"/>
              <a:t> </a:t>
            </a:r>
            <a:r>
              <a:rPr lang="en-US" err="1"/>
              <a:t>skapade</a:t>
            </a:r>
            <a:r>
              <a:rPr lang="en-US"/>
              <a:t> </a:t>
            </a:r>
            <a:r>
              <a:rPr lang="en-US" err="1"/>
              <a:t>för</a:t>
            </a:r>
            <a:r>
              <a:rPr lang="en-US"/>
              <a:t> </a:t>
            </a:r>
            <a:r>
              <a:rPr lang="en-US" err="1"/>
              <a:t>automatisk</a:t>
            </a:r>
            <a:r>
              <a:rPr lang="en-US"/>
              <a:t> </a:t>
            </a:r>
            <a:r>
              <a:rPr lang="en-US" err="1"/>
              <a:t>textanalys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DD703-1D1A-4D72-9F97-945109108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693E7-6822-414F-829E-CA51A0A17C72}"/>
              </a:ext>
            </a:extLst>
          </p:cNvPr>
          <p:cNvSpPr txBox="1"/>
          <p:nvPr/>
        </p:nvSpPr>
        <p:spPr>
          <a:xfrm>
            <a:off x="4583225" y="560465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/>
              <a:t>Användningsexempel kommer snart!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8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96A82B-6C7D-4057-8396-9A8513C9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Våra verktyg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20CD9-7F50-441B-869D-534E0689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604" y="3367622"/>
            <a:ext cx="4896792" cy="2886706"/>
          </a:xfrm>
          <a:prstGeom prst="rect">
            <a:avLst/>
          </a:prstGeom>
        </p:spPr>
      </p:pic>
      <p:sp>
        <p:nvSpPr>
          <p:cNvPr id="15" name="Platshållare för bild 7"/>
          <p:cNvSpPr txBox="1">
            <a:spLocks/>
          </p:cNvSpPr>
          <p:nvPr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15" y="116632"/>
            <a:ext cx="1647644" cy="5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7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0B6B26-0647-43D3-B5C4-71A4C271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Våra viktigaste verktyg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7C5D34-1CAB-4135-A999-A534EF1A6D6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0" y="2350800"/>
            <a:ext cx="7488237" cy="39585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sv-SE"/>
              <a:t>Korp: </a:t>
            </a:r>
            <a:r>
              <a:rPr lang="sv-SE" sz="1600"/>
              <a:t>en sökmotor som ger tillgång till ca 15 miljarder ord av Språkbankens </a:t>
            </a:r>
            <a:r>
              <a:rPr lang="sv-SE" sz="1600" smtClean="0"/>
              <a:t>korpusar</a:t>
            </a:r>
            <a:endParaRPr lang="ru-RU" sz="1600" smtClean="0"/>
          </a:p>
          <a:p>
            <a:pPr>
              <a:spcBef>
                <a:spcPts val="0"/>
              </a:spcBef>
            </a:pPr>
            <a:endParaRPr lang="sv-SE" sz="1600"/>
          </a:p>
          <a:p>
            <a:pPr>
              <a:spcBef>
                <a:spcPts val="0"/>
              </a:spcBef>
            </a:pPr>
            <a:r>
              <a:rPr lang="sv-SE" smtClean="0"/>
              <a:t>Karp</a:t>
            </a:r>
            <a:r>
              <a:rPr lang="sv-SE"/>
              <a:t>: </a:t>
            </a:r>
            <a:r>
              <a:rPr lang="sv-SE" sz="1600"/>
              <a:t>ett verktyg för att arbeta med Språkbankens </a:t>
            </a:r>
            <a:r>
              <a:rPr lang="sv-SE" sz="1600" smtClean="0"/>
              <a:t>lexikon</a:t>
            </a:r>
            <a:endParaRPr lang="ru-RU" sz="1600" smtClean="0"/>
          </a:p>
          <a:p>
            <a:pPr>
              <a:spcBef>
                <a:spcPts val="0"/>
              </a:spcBef>
            </a:pPr>
            <a:endParaRPr lang="sv-SE" sz="1600"/>
          </a:p>
          <a:p>
            <a:pPr>
              <a:spcBef>
                <a:spcPts val="0"/>
              </a:spcBef>
            </a:pPr>
            <a:r>
              <a:rPr lang="sv-SE" smtClean="0"/>
              <a:t>Sparv</a:t>
            </a:r>
            <a:r>
              <a:rPr lang="sv-SE"/>
              <a:t>: </a:t>
            </a:r>
            <a:r>
              <a:rPr lang="sv-SE" sz="1600"/>
              <a:t>ett annoteringsverktyg som kan berika texter med morfologisk, syntaktisk och semantisk </a:t>
            </a:r>
            <a:r>
              <a:rPr lang="sv-SE" sz="1600" smtClean="0"/>
              <a:t>information</a:t>
            </a:r>
            <a:endParaRPr lang="ru-RU" sz="1600" smtClean="0"/>
          </a:p>
          <a:p>
            <a:pPr>
              <a:spcBef>
                <a:spcPts val="0"/>
              </a:spcBef>
            </a:pPr>
            <a:endParaRPr lang="sv-SE" sz="1600"/>
          </a:p>
          <a:p>
            <a:pPr>
              <a:spcBef>
                <a:spcPts val="0"/>
              </a:spcBef>
            </a:pPr>
            <a:r>
              <a:rPr lang="sv-SE" smtClean="0"/>
              <a:t>Lärka</a:t>
            </a:r>
            <a:r>
              <a:rPr lang="sv-SE"/>
              <a:t>: </a:t>
            </a:r>
            <a:r>
              <a:rPr lang="sv-SE" sz="1600"/>
              <a:t>en plattform för andraspråksinlärning och andraspråksforskning</a:t>
            </a:r>
          </a:p>
          <a:p>
            <a:pPr>
              <a:spcBef>
                <a:spcPts val="0"/>
              </a:spcBef>
            </a:pPr>
            <a:endParaRPr lang="ru-RU" smtClean="0"/>
          </a:p>
          <a:p>
            <a:pPr>
              <a:spcBef>
                <a:spcPts val="0"/>
              </a:spcBef>
            </a:pPr>
            <a:r>
              <a:rPr lang="sv-SE" err="1" smtClean="0"/>
              <a:t>Strix</a:t>
            </a:r>
            <a:r>
              <a:rPr lang="sv-SE"/>
              <a:t>: </a:t>
            </a:r>
            <a:r>
              <a:rPr lang="sv-SE" sz="1600"/>
              <a:t>en sökmotor som är dokumentcentrerad (medan Korp är ordcentrerad) och kan ta mer hänsyn till dokumentets semantiska innehåll</a:t>
            </a:r>
          </a:p>
          <a:p>
            <a:pPr>
              <a:spcBef>
                <a:spcPts val="0"/>
              </a:spcBef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15B93-A319-4912-AC72-FD33C4A3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0" y="2331348"/>
            <a:ext cx="626940" cy="51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036D7-2148-403F-A41F-8F99DB5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" y="3140194"/>
            <a:ext cx="626940" cy="34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BF09E-610A-4C03-914A-8E0839EE3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8" y="3713782"/>
            <a:ext cx="490935" cy="533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D25A2C-B0A3-4E15-A1C1-2F55E5C20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1" y="4540137"/>
            <a:ext cx="453681" cy="614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5B828E-BDEE-47B4-A1E1-FC0947A3A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2" y="5496268"/>
            <a:ext cx="594160" cy="3483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698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DAFE9-D41A-4753-BAD2-9CA29C1D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Korp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824DD-2B57-483B-B04E-FAD6D6CBD9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en sökmotor</a:t>
            </a:r>
          </a:p>
          <a:p>
            <a:r>
              <a:rPr lang="sv-SE"/>
              <a:t>avsedd för undersökningar av språkliga fenomen</a:t>
            </a:r>
          </a:p>
          <a:p>
            <a:endParaRPr lang="sv-SE"/>
          </a:p>
          <a:p>
            <a:endParaRPr lang="sv-SE"/>
          </a:p>
          <a:p>
            <a:pPr marL="0" indent="0">
              <a:buNone/>
            </a:pPr>
            <a:endParaRPr lang="en-US">
              <a:hlinkClick r:id="rId2"/>
            </a:endParaRPr>
          </a:p>
          <a:p>
            <a:pPr marL="0" indent="0">
              <a:buNone/>
            </a:pPr>
            <a:endParaRPr lang="en-US">
              <a:hlinkClick r:id="rId2"/>
            </a:endParaRPr>
          </a:p>
          <a:p>
            <a:pPr marL="0" indent="0">
              <a:buNone/>
            </a:pPr>
            <a:r>
              <a:rPr lang="en-US">
                <a:hlinkClick r:id="rId2"/>
              </a:rPr>
              <a:t>https://spraakbanken.gu.se/korp</a:t>
            </a:r>
            <a:endParaRPr lang="sv-SE"/>
          </a:p>
          <a:p>
            <a:pPr marL="0" indent="0">
              <a:buNone/>
            </a:pPr>
            <a:endParaRPr lang="sv-SE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E2420-BFE5-443C-9A58-977C4F3100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F5BC6-F37E-46CC-A37F-4C5CD371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281907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9083-013D-403E-90DA-BFC77422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Ordsökning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5D5F-6F61-424F-A93F-C043DCCE37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ger info om ordets frekvens och visar alla dess förekomster i kontext, se exempel för ordet </a:t>
            </a:r>
            <a:r>
              <a:rPr lang="sv-SE" i="1"/>
              <a:t>kyssa</a:t>
            </a:r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0C75-BD43-4378-B264-932FF01C97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A0A7C-ED7D-4D68-A6DD-459424F4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996952"/>
            <a:ext cx="9144000" cy="2789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10DE0-068A-4A21-8E8D-3BD74885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37218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9083-013D-403E-90DA-BFC77422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Ordsökning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5D5F-6F61-424F-A93F-C043DCCE37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ger info om ordets frekvens och visar alla dess förekomster i kontext, se exempel för ordet </a:t>
            </a:r>
            <a:r>
              <a:rPr lang="sv-SE" i="1"/>
              <a:t>kyssa</a:t>
            </a:r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0C75-BD43-4378-B264-932FF01C97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A0A7C-ED7D-4D68-A6DD-459424F4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996952"/>
            <a:ext cx="9144000" cy="2789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10DE0-068A-4A21-8E8D-3BD74885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37218"/>
            <a:ext cx="626940" cy="519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5130130-287D-455D-BF69-1E19A0244CDE}"/>
              </a:ext>
            </a:extLst>
          </p:cNvPr>
          <p:cNvSpPr/>
          <p:nvPr/>
        </p:nvSpPr>
        <p:spPr>
          <a:xfrm>
            <a:off x="611560" y="3429000"/>
            <a:ext cx="504056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EAD2C-7B8A-4627-9D3D-40127C989E6E}"/>
              </a:ext>
            </a:extLst>
          </p:cNvPr>
          <p:cNvSpPr txBox="1"/>
          <p:nvPr/>
        </p:nvSpPr>
        <p:spPr>
          <a:xfrm>
            <a:off x="1187624" y="3352346"/>
            <a:ext cx="115212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Frekvens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9083-013D-403E-90DA-BFC77422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Ordsökning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5D5F-6F61-424F-A93F-C043DCCE37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ger info om ordets frekvens och visar alla dess förekomster i kontext, se exempel för ordet </a:t>
            </a:r>
            <a:r>
              <a:rPr lang="sv-SE" i="1"/>
              <a:t>kyssa</a:t>
            </a:r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0C75-BD43-4378-B264-932FF01C97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A0A7C-ED7D-4D68-A6DD-459424F4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996952"/>
            <a:ext cx="9144000" cy="2789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10DE0-068A-4A21-8E8D-3BD74885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37218"/>
            <a:ext cx="626940" cy="519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5130130-287D-455D-BF69-1E19A0244CDE}"/>
              </a:ext>
            </a:extLst>
          </p:cNvPr>
          <p:cNvSpPr/>
          <p:nvPr/>
        </p:nvSpPr>
        <p:spPr>
          <a:xfrm>
            <a:off x="611560" y="3429000"/>
            <a:ext cx="504056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EAD2C-7B8A-4627-9D3D-40127C989E6E}"/>
              </a:ext>
            </a:extLst>
          </p:cNvPr>
          <p:cNvSpPr txBox="1"/>
          <p:nvPr/>
        </p:nvSpPr>
        <p:spPr>
          <a:xfrm>
            <a:off x="1187624" y="3352346"/>
            <a:ext cx="115212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Frekvens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45D28-5794-4D53-A145-AF1D492AD95D}"/>
              </a:ext>
            </a:extLst>
          </p:cNvPr>
          <p:cNvSpPr txBox="1"/>
          <p:nvPr/>
        </p:nvSpPr>
        <p:spPr>
          <a:xfrm>
            <a:off x="1583749" y="3856944"/>
            <a:ext cx="359877" cy="18158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600"/>
              <a:t>Exempe</a:t>
            </a:r>
          </a:p>
          <a:p>
            <a:r>
              <a:rPr lang="sv-SE" sz="1600"/>
              <a:t>l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78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9083-013D-403E-90DA-BFC77422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Ordsökning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5D5F-6F61-424F-A93F-C043DCCE37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ger info om ordets frekvens och visar alla dess förekomster i kontext, se exempel för ordet </a:t>
            </a:r>
            <a:r>
              <a:rPr lang="sv-SE" i="1"/>
              <a:t>kyssa</a:t>
            </a:r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0C75-BD43-4378-B264-932FF01C97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A0A7C-ED7D-4D68-A6DD-459424F4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996952"/>
            <a:ext cx="9144000" cy="2789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10DE0-068A-4A21-8E8D-3BD74885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37218"/>
            <a:ext cx="626940" cy="519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5130130-287D-455D-BF69-1E19A0244CDE}"/>
              </a:ext>
            </a:extLst>
          </p:cNvPr>
          <p:cNvSpPr/>
          <p:nvPr/>
        </p:nvSpPr>
        <p:spPr>
          <a:xfrm>
            <a:off x="611560" y="3429000"/>
            <a:ext cx="504056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EAD2C-7B8A-4627-9D3D-40127C989E6E}"/>
              </a:ext>
            </a:extLst>
          </p:cNvPr>
          <p:cNvSpPr txBox="1"/>
          <p:nvPr/>
        </p:nvSpPr>
        <p:spPr>
          <a:xfrm>
            <a:off x="1187624" y="3352346"/>
            <a:ext cx="115212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Frekvens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45D28-5794-4D53-A145-AF1D492AD95D}"/>
              </a:ext>
            </a:extLst>
          </p:cNvPr>
          <p:cNvSpPr txBox="1"/>
          <p:nvPr/>
        </p:nvSpPr>
        <p:spPr>
          <a:xfrm>
            <a:off x="1583749" y="3856944"/>
            <a:ext cx="359877" cy="18158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600"/>
              <a:t>Exempe</a:t>
            </a:r>
          </a:p>
          <a:p>
            <a:r>
              <a:rPr lang="sv-SE" sz="1600"/>
              <a:t>l</a:t>
            </a:r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493E78-8BCB-4539-ADD6-A5B955086600}"/>
              </a:ext>
            </a:extLst>
          </p:cNvPr>
          <p:cNvSpPr/>
          <p:nvPr/>
        </p:nvSpPr>
        <p:spPr>
          <a:xfrm>
            <a:off x="5076056" y="3886312"/>
            <a:ext cx="1368152" cy="3347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39D29-897F-4BF8-BB48-C9180B79965B}"/>
              </a:ext>
            </a:extLst>
          </p:cNvPr>
          <p:cNvSpPr txBox="1"/>
          <p:nvPr/>
        </p:nvSpPr>
        <p:spPr>
          <a:xfrm>
            <a:off x="2879029" y="3723887"/>
            <a:ext cx="216080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Namn på korpus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4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9083-013D-403E-90DA-BFC77422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Ordsökning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5D5F-6F61-424F-A93F-C043DCCE37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ger info om ordets frekvens och visar alla dess förekomster i kontext, se exempel för ordet </a:t>
            </a:r>
            <a:r>
              <a:rPr lang="sv-SE" i="1"/>
              <a:t>kyssa</a:t>
            </a:r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0C75-BD43-4378-B264-932FF01C97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A0A7C-ED7D-4D68-A6DD-459424F4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996952"/>
            <a:ext cx="9144000" cy="2789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10DE0-068A-4A21-8E8D-3BD74885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37218"/>
            <a:ext cx="626940" cy="519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5130130-287D-455D-BF69-1E19A0244CDE}"/>
              </a:ext>
            </a:extLst>
          </p:cNvPr>
          <p:cNvSpPr/>
          <p:nvPr/>
        </p:nvSpPr>
        <p:spPr>
          <a:xfrm>
            <a:off x="611560" y="3429000"/>
            <a:ext cx="504056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EAD2C-7B8A-4627-9D3D-40127C989E6E}"/>
              </a:ext>
            </a:extLst>
          </p:cNvPr>
          <p:cNvSpPr txBox="1"/>
          <p:nvPr/>
        </p:nvSpPr>
        <p:spPr>
          <a:xfrm>
            <a:off x="1187624" y="3352346"/>
            <a:ext cx="115212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Frekvens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45D28-5794-4D53-A145-AF1D492AD95D}"/>
              </a:ext>
            </a:extLst>
          </p:cNvPr>
          <p:cNvSpPr txBox="1"/>
          <p:nvPr/>
        </p:nvSpPr>
        <p:spPr>
          <a:xfrm>
            <a:off x="1583749" y="3856944"/>
            <a:ext cx="359877" cy="18158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600"/>
              <a:t>Exempe</a:t>
            </a:r>
          </a:p>
          <a:p>
            <a:r>
              <a:rPr lang="sv-SE" sz="1600"/>
              <a:t>l</a:t>
            </a:r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493E78-8BCB-4539-ADD6-A5B955086600}"/>
              </a:ext>
            </a:extLst>
          </p:cNvPr>
          <p:cNvSpPr/>
          <p:nvPr/>
        </p:nvSpPr>
        <p:spPr>
          <a:xfrm>
            <a:off x="5076056" y="3886312"/>
            <a:ext cx="1368152" cy="3347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39D29-897F-4BF8-BB48-C9180B79965B}"/>
              </a:ext>
            </a:extLst>
          </p:cNvPr>
          <p:cNvSpPr txBox="1"/>
          <p:nvPr/>
        </p:nvSpPr>
        <p:spPr>
          <a:xfrm>
            <a:off x="2879029" y="3723887"/>
            <a:ext cx="216080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Namn på korpus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7844408" y="2823778"/>
            <a:ext cx="1258563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Info om </a:t>
            </a:r>
            <a:r>
              <a:rPr lang="sv-SE" smtClean="0"/>
              <a:t>korpusen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9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Översikt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 smtClean="0"/>
              <a:t>Vad </a:t>
            </a:r>
            <a:r>
              <a:rPr lang="sv-SE"/>
              <a:t>är Språkbanken?</a:t>
            </a:r>
          </a:p>
          <a:p>
            <a:r>
              <a:rPr lang="sv-SE"/>
              <a:t>Våra resurser</a:t>
            </a:r>
          </a:p>
          <a:p>
            <a:r>
              <a:rPr lang="sv-SE"/>
              <a:t>Våra verktyg</a:t>
            </a:r>
          </a:p>
          <a:p>
            <a:r>
              <a:rPr lang="sv-SE" smtClean="0"/>
              <a:t>Några exempel på</a:t>
            </a:r>
          </a:p>
          <a:p>
            <a:pPr marL="0" indent="0">
              <a:buNone/>
            </a:pPr>
            <a:r>
              <a:rPr lang="sv-SE" smtClean="0"/>
              <a:t>	tillämpningar</a:t>
            </a:r>
            <a:endParaRPr lang="sv-SE"/>
          </a:p>
          <a:p>
            <a:r>
              <a:rPr lang="sv-SE"/>
              <a:t>Att göra tillsammans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D79C9-4003-4480-8E01-331603BF6B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36" y="2636912"/>
            <a:ext cx="5726118" cy="21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5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9083-013D-403E-90DA-BFC77422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Ordsökning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5D5F-6F61-424F-A93F-C043DCCE37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ger info om ordets frekvens och visar alla dess förekomster i kontext, se exempel för ordet </a:t>
            </a:r>
            <a:r>
              <a:rPr lang="sv-SE" i="1"/>
              <a:t>kyssa</a:t>
            </a:r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0C75-BD43-4378-B264-932FF01C97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20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A0A7C-ED7D-4D68-A6DD-459424F4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996952"/>
            <a:ext cx="9144000" cy="2789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10DE0-068A-4A21-8E8D-3BD74885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37218"/>
            <a:ext cx="626940" cy="519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5130130-287D-455D-BF69-1E19A0244CDE}"/>
              </a:ext>
            </a:extLst>
          </p:cNvPr>
          <p:cNvSpPr/>
          <p:nvPr/>
        </p:nvSpPr>
        <p:spPr>
          <a:xfrm>
            <a:off x="611560" y="3429000"/>
            <a:ext cx="504056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EAD2C-7B8A-4627-9D3D-40127C989E6E}"/>
              </a:ext>
            </a:extLst>
          </p:cNvPr>
          <p:cNvSpPr txBox="1"/>
          <p:nvPr/>
        </p:nvSpPr>
        <p:spPr>
          <a:xfrm>
            <a:off x="1187624" y="3352346"/>
            <a:ext cx="115212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Frekvens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45D28-5794-4D53-A145-AF1D492AD95D}"/>
              </a:ext>
            </a:extLst>
          </p:cNvPr>
          <p:cNvSpPr txBox="1"/>
          <p:nvPr/>
        </p:nvSpPr>
        <p:spPr>
          <a:xfrm>
            <a:off x="1583749" y="3856944"/>
            <a:ext cx="359877" cy="18158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600"/>
              <a:t>Exempe</a:t>
            </a:r>
          </a:p>
          <a:p>
            <a:r>
              <a:rPr lang="sv-SE" sz="1600"/>
              <a:t>l</a:t>
            </a:r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493E78-8BCB-4539-ADD6-A5B955086600}"/>
              </a:ext>
            </a:extLst>
          </p:cNvPr>
          <p:cNvSpPr/>
          <p:nvPr/>
        </p:nvSpPr>
        <p:spPr>
          <a:xfrm>
            <a:off x="5076056" y="3886312"/>
            <a:ext cx="1368152" cy="3347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39D29-897F-4BF8-BB48-C9180B79965B}"/>
              </a:ext>
            </a:extLst>
          </p:cNvPr>
          <p:cNvSpPr txBox="1"/>
          <p:nvPr/>
        </p:nvSpPr>
        <p:spPr>
          <a:xfrm>
            <a:off x="2879029" y="3723887"/>
            <a:ext cx="216080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Namn på korpus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7844408" y="2823778"/>
            <a:ext cx="1258563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Info om </a:t>
            </a:r>
            <a:r>
              <a:rPr lang="sv-SE" smtClean="0"/>
              <a:t>korpusen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8100257" y="4053699"/>
            <a:ext cx="100838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Info om ordet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9083-013D-403E-90DA-BFC77422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Ordsökning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5D5F-6F61-424F-A93F-C043DCCE37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ger info om ordets frekvens och visar alla dess förekomster i kontext, se exempel för ordet </a:t>
            </a:r>
            <a:r>
              <a:rPr lang="sv-SE" i="1"/>
              <a:t>kyssa</a:t>
            </a:r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0C75-BD43-4378-B264-932FF01C97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21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A0A7C-ED7D-4D68-A6DD-459424F4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996952"/>
            <a:ext cx="9144000" cy="2789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10DE0-068A-4A21-8E8D-3BD74885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37218"/>
            <a:ext cx="626940" cy="519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5130130-287D-455D-BF69-1E19A0244CDE}"/>
              </a:ext>
            </a:extLst>
          </p:cNvPr>
          <p:cNvSpPr/>
          <p:nvPr/>
        </p:nvSpPr>
        <p:spPr>
          <a:xfrm>
            <a:off x="611560" y="3429000"/>
            <a:ext cx="504056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EAD2C-7B8A-4627-9D3D-40127C989E6E}"/>
              </a:ext>
            </a:extLst>
          </p:cNvPr>
          <p:cNvSpPr txBox="1"/>
          <p:nvPr/>
        </p:nvSpPr>
        <p:spPr>
          <a:xfrm>
            <a:off x="1187624" y="3352346"/>
            <a:ext cx="115212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Frekvens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45D28-5794-4D53-A145-AF1D492AD95D}"/>
              </a:ext>
            </a:extLst>
          </p:cNvPr>
          <p:cNvSpPr txBox="1"/>
          <p:nvPr/>
        </p:nvSpPr>
        <p:spPr>
          <a:xfrm>
            <a:off x="1583749" y="3856944"/>
            <a:ext cx="359877" cy="18158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600"/>
              <a:t>Exempe</a:t>
            </a:r>
          </a:p>
          <a:p>
            <a:r>
              <a:rPr lang="sv-SE" sz="1600"/>
              <a:t>l</a:t>
            </a:r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493E78-8BCB-4539-ADD6-A5B955086600}"/>
              </a:ext>
            </a:extLst>
          </p:cNvPr>
          <p:cNvSpPr/>
          <p:nvPr/>
        </p:nvSpPr>
        <p:spPr>
          <a:xfrm>
            <a:off x="5076056" y="3886312"/>
            <a:ext cx="1368152" cy="3347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39D29-897F-4BF8-BB48-C9180B79965B}"/>
              </a:ext>
            </a:extLst>
          </p:cNvPr>
          <p:cNvSpPr txBox="1"/>
          <p:nvPr/>
        </p:nvSpPr>
        <p:spPr>
          <a:xfrm>
            <a:off x="2879029" y="3723887"/>
            <a:ext cx="216080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Namn på korpus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7844408" y="2823778"/>
            <a:ext cx="1258563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Info om </a:t>
            </a:r>
            <a:r>
              <a:rPr lang="sv-SE" smtClean="0"/>
              <a:t>korpusen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8100257" y="4053699"/>
            <a:ext cx="100838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/>
              <a:t>Info om ordet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236295" y="4797152"/>
            <a:ext cx="1872343" cy="720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6372200" y="5892546"/>
            <a:ext cx="244827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b="1" smtClean="0"/>
              <a:t>FEL! </a:t>
            </a:r>
            <a:r>
              <a:rPr lang="sv-SE" smtClean="0"/>
              <a:t>Dumma dator!</a:t>
            </a:r>
            <a:r>
              <a:rPr lang="sv-SE" b="1" smtClean="0"/>
              <a:t>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2001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DF95-DE96-42F4-B301-F38F751F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/>
              <a:t>Andra m</a:t>
            </a:r>
            <a:r>
              <a:rPr lang="sv-SE"/>
              <a:t>öjligheter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47731-A1C9-4FE9-B740-A0B0E9FD01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31DF1-74D2-4E70-84FF-4D39F8630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22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09640-42B5-49D2-8E78-2706CCF8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44" y="1287581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05A1-FD24-46D6-B548-4B7B41D0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Trenddiagram: språkförändring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CBC29-A46E-461F-91C1-154E58527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23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630D1-0DAB-4274-BA04-90863603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4" y="2548835"/>
            <a:ext cx="7750781" cy="2881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193504-EE9F-4101-9588-33CF362A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124" y="2946420"/>
            <a:ext cx="1704975" cy="466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CED74-2F51-4EDB-802F-759F01A3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167419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7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C574-3533-400D-B7A5-A02BA861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</a:t>
            </a:r>
            <a:r>
              <a:rPr lang="sv-SE"/>
              <a:t>ämförelser </a:t>
            </a:r>
            <a:r>
              <a:rPr lang="sv-SE" sz="2000"/>
              <a:t>(baserade på sannolikhet)</a:t>
            </a: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6747A-1A65-48EC-BEE9-A8E488F4D1E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/>
              <a:t>Vilka partier fokuserar på </a:t>
            </a:r>
            <a:r>
              <a:rPr lang="sv-SE" i="1"/>
              <a:t>utbildning </a:t>
            </a:r>
            <a:r>
              <a:rPr lang="sv-SE"/>
              <a:t>och vilka på </a:t>
            </a:r>
            <a:r>
              <a:rPr lang="sv-SE" i="1"/>
              <a:t>sjukvård </a:t>
            </a:r>
            <a:r>
              <a:rPr lang="sv-SE"/>
              <a:t>i sina program och manifest</a:t>
            </a:r>
            <a:r>
              <a:rPr lang="en-US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F83FF-7A0C-4914-AAAE-CBAA62179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24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B80F3-61DD-46BC-89D1-39639A18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71" y="3183233"/>
            <a:ext cx="7592937" cy="2860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B37FB-E712-4CBB-AED6-AB18C97E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155034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F2AE-75EF-42DE-B2C2-DD9CE5B3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Ordbilder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0E9B-A550-48CD-BCA3-ABB5E50ED7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/>
              <a:t>Vem kysser vem/vad i Sverige och på vilket sätt?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9D6E7-D5D3-4442-96D0-A5FDC33DF2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25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BE573-5620-4997-8256-6F91EE0C4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730501"/>
            <a:ext cx="4981575" cy="367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C4A96-9C91-4F7D-A2A7-24086259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75" y="1263763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4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0212-C50A-4527-B28B-1AA624CE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Karp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566F8-E167-4B9E-955D-22FB02486D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ett verktyg för att arbeta med Språkbankens lexikon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63591-DFE6-47E4-B962-62771C333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26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8C246-DCB1-40F2-923A-D7D191D5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58981"/>
            <a:ext cx="626940" cy="34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444C0-E40D-4B9A-B77E-AEACF5B8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1582"/>
            <a:ext cx="9144000" cy="38556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904E0B-A225-4CB6-A4FA-4AA2C902A954}"/>
              </a:ext>
            </a:extLst>
          </p:cNvPr>
          <p:cNvSpPr/>
          <p:nvPr/>
        </p:nvSpPr>
        <p:spPr>
          <a:xfrm>
            <a:off x="4139952" y="496055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https://spraakbanken.gu.se/karp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797F-0F5F-40E4-B883-068F638A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SALDO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B126-D2CA-492C-90AF-93499E2616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Hur ser det semantiska grannskapet ut för ordet </a:t>
            </a:r>
            <a:r>
              <a:rPr lang="sv-SE" i="1"/>
              <a:t>hus</a:t>
            </a:r>
            <a:r>
              <a:rPr lang="sv-SE"/>
              <a:t>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B291-B3C7-4D44-8C34-3EC8FFB16A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27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31B5E-E4F3-4491-A926-82A253A4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297" y="1458981"/>
            <a:ext cx="626940" cy="3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362BA-AE26-4A48-A81D-D92899F51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2708920"/>
            <a:ext cx="6677025" cy="52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DD02D-0EA2-4B93-B045-CE1811A2D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005839"/>
            <a:ext cx="9144000" cy="381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0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797F-0F5F-40E4-B883-068F638A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SALDO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B126-D2CA-492C-90AF-93499E2616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Hur ser det semantiska grannskapet ut för ordet </a:t>
            </a:r>
            <a:r>
              <a:rPr lang="sv-SE" i="1"/>
              <a:t>hus</a:t>
            </a:r>
            <a:r>
              <a:rPr lang="sv-SE"/>
              <a:t>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B291-B3C7-4D44-8C34-3EC8FFB16A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28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31B5E-E4F3-4491-A926-82A253A4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297" y="1458981"/>
            <a:ext cx="626940" cy="3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362BA-AE26-4A48-A81D-D92899F51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2708920"/>
            <a:ext cx="6677025" cy="52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DD02D-0EA2-4B93-B045-CE1811A2D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005839"/>
            <a:ext cx="9144000" cy="3817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6312498" y="2756290"/>
            <a:ext cx="125856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mtClean="0"/>
              <a:t>Sökfrågan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DE20-E1CF-41D3-957C-B2FE19EE9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Etymologisk ordbok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E8164-EA6C-4932-9BE6-F0298A5431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Från vilka språk har svenskan lånat mest?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DB4C-8AB6-4BDC-BD75-166E6C81F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29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50394-8557-4854-BA5D-137D3713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58981"/>
            <a:ext cx="626940" cy="34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F647DB-8088-4ACB-A563-87CB51EC2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2636912"/>
            <a:ext cx="6067425" cy="84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99BA9-92FE-4D25-A592-FD7BB9B8F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3484637"/>
            <a:ext cx="2095500" cy="3181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5940152" y="3262742"/>
            <a:ext cx="3115097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mtClean="0"/>
              <a:t>Sökfrågan</a:t>
            </a:r>
            <a:r>
              <a:rPr lang="en-US" smtClean="0"/>
              <a:t>: </a:t>
            </a:r>
            <a:r>
              <a:rPr lang="en-US" sz="1600" smtClean="0"/>
              <a:t>“</a:t>
            </a:r>
            <a:r>
              <a:rPr lang="en-US" sz="1600" err="1" smtClean="0"/>
              <a:t>hitta</a:t>
            </a:r>
            <a:r>
              <a:rPr lang="en-US" sz="1600" smtClean="0"/>
              <a:t> </a:t>
            </a:r>
            <a:r>
              <a:rPr lang="en-US" sz="1600" err="1" smtClean="0"/>
              <a:t>alla</a:t>
            </a:r>
            <a:r>
              <a:rPr lang="en-US" sz="1600" smtClean="0"/>
              <a:t> </a:t>
            </a:r>
            <a:r>
              <a:rPr lang="en-US" sz="1600" err="1" smtClean="0"/>
              <a:t>ing</a:t>
            </a:r>
            <a:r>
              <a:rPr lang="sv-SE" sz="1600" smtClean="0"/>
              <a:t>ångar där det är angett vilket språk ordet kommer från, och det där språket inte är fornsvenska”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1297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46A20AF-A092-4145-A711-4357698141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30" y="3224773"/>
            <a:ext cx="4498340" cy="3280410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8EC1F57-39F1-4101-8708-206366F1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Vad är språkbanken?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64288" y="647343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smtClean="0">
                <a:solidFill>
                  <a:schemeClr val="bg1"/>
                </a:solidFill>
              </a:rPr>
              <a:t>Foto: Lene Antonsen</a:t>
            </a:r>
            <a:endParaRPr lang="sv-S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4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556A-A5AF-4438-AC4A-571FE8D9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Diakronisk pivot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814BE-E53E-451D-A67E-B3E694F1BF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Jag vill söka efter ordet </a:t>
            </a:r>
            <a:r>
              <a:rPr lang="sv-SE" i="1"/>
              <a:t>kvinna </a:t>
            </a:r>
            <a:r>
              <a:rPr lang="sv-SE"/>
              <a:t>i äldre texter, men jag vet inte riktigt hur det stavades under den perioden jag är intresserad av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ECD92-536A-4B58-A328-80D6A0F1A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30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8E11C-0AB7-4B1F-8239-6A79FC9C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58981"/>
            <a:ext cx="626940" cy="34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C22197-DA04-489D-98C3-1D1FC3F0F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214852"/>
            <a:ext cx="5467326" cy="33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4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F4BB-BCA6-4243-9EE9-3331C0C6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Bliss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FC70E-F601-4937-890B-D78E197724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Ett system av symboler där begreppen representeras av stiliserade bilder</a:t>
            </a:r>
          </a:p>
          <a:p>
            <a:r>
              <a:rPr lang="sv-SE"/>
              <a:t>Vilka Bliss-bilder motsvarar </a:t>
            </a:r>
            <a:r>
              <a:rPr lang="sv-SE" i="1"/>
              <a:t>farfar</a:t>
            </a:r>
            <a:r>
              <a:rPr lang="sv-SE"/>
              <a:t> och </a:t>
            </a:r>
            <a:r>
              <a:rPr lang="sv-SE" i="1"/>
              <a:t>mormor</a:t>
            </a:r>
            <a:r>
              <a:rPr lang="sv-SE"/>
              <a:t>?</a:t>
            </a:r>
          </a:p>
          <a:p>
            <a:endParaRPr lang="sv-SE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39B81-5C83-4E05-8273-B22FFA14C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31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D43DA-C45C-4F1F-A3A0-DF6854932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447032"/>
            <a:ext cx="626940" cy="3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866BAD-BF2C-4ADA-8D5A-2860BBA6E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" y="3462991"/>
            <a:ext cx="7405474" cy="426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82A76-7FE6-46C7-8720-3C115A08C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916166"/>
            <a:ext cx="5286341" cy="29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Våra</a:t>
            </a:r>
            <a:r>
              <a:rPr lang="en-US"/>
              <a:t> </a:t>
            </a:r>
            <a:r>
              <a:rPr lang="en-US" err="1"/>
              <a:t>lexikon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automatisk</a:t>
            </a:r>
            <a:r>
              <a:rPr lang="en-US"/>
              <a:t> </a:t>
            </a:r>
            <a:r>
              <a:rPr lang="en-US" err="1"/>
              <a:t>textanalys</a:t>
            </a:r>
            <a:r>
              <a:rPr lang="en-US"/>
              <a:t/>
            </a:r>
            <a:br>
              <a:rPr lang="en-US"/>
            </a:b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mtClean="0"/>
              <a:t>Låt oss söka efter ordet </a:t>
            </a:r>
            <a:r>
              <a:rPr lang="sv-SE" i="1" smtClean="0"/>
              <a:t>grym </a:t>
            </a:r>
            <a:r>
              <a:rPr lang="sv-SE" smtClean="0"/>
              <a:t>i Korp:</a:t>
            </a:r>
          </a:p>
          <a:p>
            <a:pPr marL="0" indent="0">
              <a:buNone/>
            </a:pP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32</a:t>
            </a:fld>
            <a:endParaRPr lang="sv-S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26176"/>
            <a:ext cx="6768752" cy="35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9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Våra</a:t>
            </a:r>
            <a:r>
              <a:rPr lang="en-US"/>
              <a:t> </a:t>
            </a:r>
            <a:r>
              <a:rPr lang="en-US" err="1"/>
              <a:t>lexikon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automatisk</a:t>
            </a:r>
            <a:r>
              <a:rPr lang="en-US"/>
              <a:t> </a:t>
            </a:r>
            <a:r>
              <a:rPr lang="en-US" err="1"/>
              <a:t>textanalys</a:t>
            </a:r>
            <a:r>
              <a:rPr lang="en-US"/>
              <a:t/>
            </a:r>
            <a:br>
              <a:rPr lang="en-US"/>
            </a:b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mtClean="0"/>
              <a:t>Låt oss söka efter ordet </a:t>
            </a:r>
            <a:r>
              <a:rPr lang="sv-SE" i="1" smtClean="0"/>
              <a:t>grym</a:t>
            </a:r>
            <a:r>
              <a:rPr lang="sv-SE" smtClean="0"/>
              <a:t>:</a:t>
            </a:r>
          </a:p>
          <a:p>
            <a:pPr marL="0" indent="0">
              <a:buNone/>
            </a:pP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33</a:t>
            </a:fld>
            <a:endParaRPr lang="sv-S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26176"/>
            <a:ext cx="6768752" cy="35646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779912" y="2852936"/>
            <a:ext cx="504056" cy="36004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788024" y="2060848"/>
            <a:ext cx="20882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mtClean="0"/>
              <a:t>Olika betydelser!</a:t>
            </a:r>
            <a:endParaRPr lang="sv-SE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11960" y="2430180"/>
            <a:ext cx="576064" cy="42275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2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Betydelserna i Korp</a:t>
            </a:r>
            <a:endParaRPr lang="sv-SE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57777" y="2348880"/>
            <a:ext cx="8331630" cy="38164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34</a:t>
            </a:fld>
            <a:endParaRPr lang="sv-SE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19872" y="2564904"/>
            <a:ext cx="3456384" cy="22322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95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Betydelserna i Korp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35</a:t>
            </a:fld>
            <a:endParaRPr lang="sv-S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5" y="2350008"/>
            <a:ext cx="8239887" cy="360302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19872" y="2708920"/>
            <a:ext cx="3456384" cy="22322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76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00" y="1411200"/>
            <a:ext cx="8064464" cy="792163"/>
          </a:xfrm>
        </p:spPr>
        <p:txBody>
          <a:bodyPr/>
          <a:lstStyle/>
          <a:p>
            <a:r>
              <a:rPr lang="en-US" err="1" smtClean="0"/>
              <a:t>Betydelserna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smtClean="0"/>
              <a:t> </a:t>
            </a:r>
            <a:r>
              <a:rPr lang="en-US" err="1" smtClean="0"/>
              <a:t>Korp</a:t>
            </a:r>
            <a:r>
              <a:rPr lang="en-US" smtClean="0"/>
              <a:t> </a:t>
            </a:r>
            <a:r>
              <a:rPr lang="en-US" err="1" smtClean="0"/>
              <a:t>kommer</a:t>
            </a:r>
            <a:r>
              <a:rPr lang="en-US" smtClean="0"/>
              <a:t> </a:t>
            </a:r>
            <a:r>
              <a:rPr lang="en-US" err="1" smtClean="0"/>
              <a:t>fr</a:t>
            </a:r>
            <a:r>
              <a:rPr lang="sv-SE" smtClean="0"/>
              <a:t>ån lexikonet Saldo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36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73" y="2610501"/>
            <a:ext cx="7219950" cy="36766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339752" y="2924944"/>
            <a:ext cx="1800200" cy="2448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123728" y="3068960"/>
            <a:ext cx="2088232" cy="16561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79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72D4-D4AC-4290-982C-5E076EA4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Sparv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3609C-679D-4E7C-A114-99CC42F4CC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ett verktyg som kan </a:t>
            </a:r>
            <a:r>
              <a:rPr lang="sv-SE" b="1"/>
              <a:t>märka upp </a:t>
            </a:r>
            <a:r>
              <a:rPr lang="sv-SE"/>
              <a:t>dina texter (både korta och långa), dvs. förse dem med...</a:t>
            </a:r>
          </a:p>
          <a:p>
            <a:pPr lvl="1"/>
            <a:r>
              <a:rPr lang="sv-SE"/>
              <a:t>lexikal </a:t>
            </a:r>
            <a:r>
              <a:rPr lang="sv-SE" smtClean="0"/>
              <a:t>analys</a:t>
            </a:r>
            <a:endParaRPr lang="sv-SE"/>
          </a:p>
          <a:p>
            <a:pPr lvl="1"/>
            <a:r>
              <a:rPr lang="sv-SE" smtClean="0"/>
              <a:t>syntaktisk </a:t>
            </a:r>
            <a:r>
              <a:rPr lang="en-US"/>
              <a:t>analys</a:t>
            </a:r>
          </a:p>
          <a:p>
            <a:pPr lvl="1"/>
            <a:r>
              <a:rPr lang="en-US"/>
              <a:t>semantisk analys</a:t>
            </a:r>
            <a:endParaRPr lang="sv-SE"/>
          </a:p>
          <a:p>
            <a:pPr lvl="1"/>
            <a:r>
              <a:rPr lang="en-US"/>
              <a:t>attitydanalys</a:t>
            </a:r>
          </a:p>
          <a:p>
            <a:pPr lvl="1"/>
            <a:r>
              <a:rPr lang="en-US"/>
              <a:t>läsbarhetsanalys</a:t>
            </a:r>
          </a:p>
          <a:p>
            <a:pPr lvl="1"/>
            <a:r>
              <a:rPr lang="en-US"/>
              <a:t>m.m.</a:t>
            </a:r>
          </a:p>
          <a:p>
            <a:pPr lvl="1"/>
            <a:endParaRPr lang="en-US"/>
          </a:p>
          <a:p>
            <a:pPr marL="216000" lvl="1" indent="0">
              <a:buNone/>
            </a:pPr>
            <a:r>
              <a:rPr lang="en-US">
                <a:hlinkClick r:id="rId2"/>
              </a:rPr>
              <a:t>https://spraakbanken.gu.se/sparv/</a:t>
            </a:r>
            <a:endParaRPr lang="en-US"/>
          </a:p>
          <a:p>
            <a:pPr marL="216000" lvl="1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8BFD-1F54-4874-BF32-C0A43C719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37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35CA4-83AA-4315-8A98-3EFCC7D8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340768"/>
            <a:ext cx="490935" cy="5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6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1D26-2A94-4038-B310-0D1DCA8C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Exempel: syntaktisk analys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916C-CBF3-456F-8C1C-8B27864F9C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i="1" smtClean="0"/>
          </a:p>
          <a:p>
            <a:pPr marL="0" indent="0">
              <a:buNone/>
            </a:pPr>
            <a:r>
              <a:rPr lang="sv-SE" i="1" smtClean="0"/>
              <a:t>Hon </a:t>
            </a:r>
            <a:r>
              <a:rPr lang="sv-SE" i="1"/>
              <a:t>är en kompetent kollega, men en dålig </a:t>
            </a:r>
            <a:r>
              <a:rPr lang="sv-SE" i="1" smtClean="0"/>
              <a:t>ledare.</a:t>
            </a:r>
            <a:endParaRPr lang="en-US" i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A72A7-F14C-4F55-9174-52794E1A6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38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63B89-5A3C-4493-8CA7-AB57B7BD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394355"/>
            <a:ext cx="490935" cy="533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12976"/>
            <a:ext cx="7939012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0E0A-13D6-4A7C-A07A-4ED2C442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Exempel: semantisk analys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86A2-9ABE-419E-9084-E616E3B7DC7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i="1"/>
              <a:t>Hon är en kompetent kollega, men en dålig </a:t>
            </a:r>
            <a:r>
              <a:rPr lang="sv-SE" i="1" smtClean="0"/>
              <a:t>ledare.</a:t>
            </a:r>
            <a:endParaRPr lang="sv-SE" i="1"/>
          </a:p>
          <a:p>
            <a:r>
              <a:rPr lang="sv-SE"/>
              <a:t>Ordet </a:t>
            </a:r>
            <a:r>
              <a:rPr lang="sv-SE" i="1"/>
              <a:t>ledare </a:t>
            </a:r>
            <a:r>
              <a:rPr lang="sv-SE"/>
              <a:t>kan ha minst tre betydelser:</a:t>
            </a:r>
          </a:p>
          <a:p>
            <a:pPr marL="0" indent="0">
              <a:buNone/>
            </a:pPr>
            <a:endParaRPr lang="sv-SE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CF687-C949-4B51-B87C-F558BCFD92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39</a:t>
            </a:fld>
            <a:endParaRPr lang="sv-S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93425D-621C-4460-B6E9-455214A71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948525"/>
              </p:ext>
            </p:extLst>
          </p:nvPr>
        </p:nvGraphicFramePr>
        <p:xfrm>
          <a:off x="998303" y="3645024"/>
          <a:ext cx="717393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967">
                  <a:extLst>
                    <a:ext uri="{9D8B030D-6E8A-4147-A177-3AD203B41FA5}">
                      <a16:colId xmlns:a16="http://schemas.microsoft.com/office/drawing/2014/main" val="3220463839"/>
                    </a:ext>
                  </a:extLst>
                </a:gridCol>
                <a:gridCol w="3586967">
                  <a:extLst>
                    <a:ext uri="{9D8B030D-6E8A-4147-A177-3AD203B41FA5}">
                      <a16:colId xmlns:a16="http://schemas.microsoft.com/office/drawing/2014/main" val="1851258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Betydelsen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Sannolikheten i denna mening</a:t>
                      </a:r>
                    </a:p>
                    <a:p>
                      <a:pPr algn="ctr"/>
                      <a:r>
                        <a:rPr lang="sv-SE"/>
                        <a:t>(enligt Sparv)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5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chef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0,65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strömledare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0,21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tidningsartikel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0,14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0370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9949ED-C867-42D4-98D3-8533D38A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328819"/>
            <a:ext cx="490935" cy="5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9E61-2D01-483C-9BC8-CE7B4DAF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Vad är Språk</a:t>
            </a:r>
            <a:r>
              <a:rPr lang="sv-SE" u="sng"/>
              <a:t>bank</a:t>
            </a:r>
            <a:r>
              <a:rPr lang="sv-SE"/>
              <a:t>en?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C9B6-A487-4A31-9FB5-165C5DE252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En </a:t>
            </a:r>
            <a:r>
              <a:rPr lang="sv-SE" u="sng"/>
              <a:t>bank</a:t>
            </a:r>
            <a:r>
              <a:rPr lang="sv-SE"/>
              <a:t> skapa</a:t>
            </a:r>
            <a:r>
              <a:rPr lang="lv-LV"/>
              <a:t>r</a:t>
            </a:r>
            <a:r>
              <a:rPr lang="sv-SE"/>
              <a:t> vinst</a:t>
            </a:r>
          </a:p>
          <a:p>
            <a:r>
              <a:rPr lang="sv-SE"/>
              <a:t>Språk</a:t>
            </a:r>
            <a:r>
              <a:rPr lang="sv-SE" u="sng"/>
              <a:t>bank</a:t>
            </a:r>
            <a:r>
              <a:rPr lang="sv-SE"/>
              <a:t>en skapa</a:t>
            </a:r>
            <a:r>
              <a:rPr lang="lv-LV"/>
              <a:t>r</a:t>
            </a:r>
            <a:r>
              <a:rPr lang="sv-SE"/>
              <a:t> kunskap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95FEB-193D-4524-B947-2C5FB1896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19119-48A7-49C1-A01F-5C4F8969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30" y="3657601"/>
            <a:ext cx="48291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8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0E0A-13D6-4A7C-A07A-4ED2C442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Exempel: semantisk analys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86A2-9ABE-419E-9084-E616E3B7DC7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i="1"/>
              <a:t>Hon är en kompetent kollega, men en dålig </a:t>
            </a:r>
            <a:r>
              <a:rPr lang="sv-SE" i="1" smtClean="0"/>
              <a:t>ledare.</a:t>
            </a:r>
            <a:endParaRPr lang="sv-SE" i="1"/>
          </a:p>
          <a:p>
            <a:r>
              <a:rPr lang="sv-SE"/>
              <a:t>Ordet </a:t>
            </a:r>
            <a:r>
              <a:rPr lang="sv-SE" i="1"/>
              <a:t>ledare </a:t>
            </a:r>
            <a:r>
              <a:rPr lang="sv-SE"/>
              <a:t>kan ha minst tre betydelser:</a:t>
            </a:r>
          </a:p>
          <a:p>
            <a:pPr marL="0" indent="0">
              <a:buNone/>
            </a:pPr>
            <a:endParaRPr lang="sv-SE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CF687-C949-4B51-B87C-F558BCFD92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40</a:t>
            </a:fld>
            <a:endParaRPr lang="sv-S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93425D-621C-4460-B6E9-455214A71A11}"/>
              </a:ext>
            </a:extLst>
          </p:cNvPr>
          <p:cNvGraphicFramePr>
            <a:graphicFrameLocks noGrp="1"/>
          </p:cNvGraphicFramePr>
          <p:nvPr/>
        </p:nvGraphicFramePr>
        <p:xfrm>
          <a:off x="998303" y="3645024"/>
          <a:ext cx="717393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967">
                  <a:extLst>
                    <a:ext uri="{9D8B030D-6E8A-4147-A177-3AD203B41FA5}">
                      <a16:colId xmlns:a16="http://schemas.microsoft.com/office/drawing/2014/main" val="3220463839"/>
                    </a:ext>
                  </a:extLst>
                </a:gridCol>
                <a:gridCol w="3586967">
                  <a:extLst>
                    <a:ext uri="{9D8B030D-6E8A-4147-A177-3AD203B41FA5}">
                      <a16:colId xmlns:a16="http://schemas.microsoft.com/office/drawing/2014/main" val="1851258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Betydelsen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Sannolikheten i denna mening</a:t>
                      </a:r>
                    </a:p>
                    <a:p>
                      <a:pPr algn="ctr"/>
                      <a:r>
                        <a:rPr lang="sv-SE"/>
                        <a:t>(enligt Sparv)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5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chef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0,65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strömledare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0,21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tidningsartikel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0,14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0370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9949ED-C867-42D4-98D3-8533D38A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328819"/>
            <a:ext cx="490935" cy="53394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293A2AE-99F3-4E91-ABB4-0BAC69EF8CA3}"/>
              </a:ext>
            </a:extLst>
          </p:cNvPr>
          <p:cNvSpPr/>
          <p:nvPr/>
        </p:nvSpPr>
        <p:spPr>
          <a:xfrm>
            <a:off x="2267744" y="4293096"/>
            <a:ext cx="4608512" cy="3600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6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1D26-2A94-4038-B310-0D1DCA8C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Exempel: attitydanalys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916C-CBF3-456F-8C1C-8B27864F9C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i="1"/>
              <a:t>Hon är en kompetent kollega, men en dålig </a:t>
            </a:r>
            <a:r>
              <a:rPr lang="sv-SE" i="1" smtClean="0"/>
              <a:t>ledare.</a:t>
            </a:r>
            <a:endParaRPr lang="en-US" i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A72A7-F14C-4F55-9174-52794E1A6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41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63B89-5A3C-4493-8CA7-AB57B7BD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394355"/>
            <a:ext cx="490935" cy="533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459F9-AEE4-4AEF-8C81-D8B8531D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990362"/>
            <a:ext cx="2381250" cy="33242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AEE178A-227D-4AA4-88C2-9B6FC9565460}"/>
              </a:ext>
            </a:extLst>
          </p:cNvPr>
          <p:cNvSpPr/>
          <p:nvPr/>
        </p:nvSpPr>
        <p:spPr>
          <a:xfrm>
            <a:off x="2901456" y="4258975"/>
            <a:ext cx="1800200" cy="3941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C7173B-E90F-4A36-8281-9D8E6E4078F6}"/>
              </a:ext>
            </a:extLst>
          </p:cNvPr>
          <p:cNvSpPr/>
          <p:nvPr/>
        </p:nvSpPr>
        <p:spPr>
          <a:xfrm>
            <a:off x="2843800" y="5615188"/>
            <a:ext cx="1857856" cy="3941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5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FAC0-CB0E-496E-89F8-CB0933EC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Lärka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9313-1584-408D-927E-F016635DB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 b="1"/>
              <a:t>Lärka</a:t>
            </a:r>
            <a:r>
              <a:rPr lang="sv-SE"/>
              <a:t> (LÄR språket via Korpus Analys) är </a:t>
            </a:r>
            <a:r>
              <a:rPr lang="sv-SE" smtClean="0"/>
              <a:t>en </a:t>
            </a:r>
            <a:r>
              <a:rPr lang="sv-SE"/>
              <a:t>lärplattform </a:t>
            </a:r>
            <a:r>
              <a:rPr lang="sv-SE" smtClean="0"/>
              <a:t>och ett forskningsverktyg under </a:t>
            </a:r>
            <a:r>
              <a:rPr lang="sv-SE"/>
              <a:t>utveckling. Lärka kan:</a:t>
            </a:r>
          </a:p>
          <a:p>
            <a:pPr lvl="1"/>
            <a:r>
              <a:rPr lang="sv-SE"/>
              <a:t>generera övningar för språkinlärare</a:t>
            </a:r>
          </a:p>
          <a:p>
            <a:pPr lvl="1"/>
            <a:r>
              <a:rPr lang="en-US"/>
              <a:t>hitta relevanta exempel</a:t>
            </a:r>
          </a:p>
          <a:p>
            <a:pPr lvl="1"/>
            <a:r>
              <a:rPr lang="en-US"/>
              <a:t>hjälpa att bedöma</a:t>
            </a:r>
          </a:p>
          <a:p>
            <a:pPr lvl="2"/>
            <a:r>
              <a:rPr lang="en-US"/>
              <a:t>studentuppsatser</a:t>
            </a:r>
          </a:p>
          <a:p>
            <a:pPr lvl="2"/>
            <a:r>
              <a:rPr lang="en-US" smtClean="0"/>
              <a:t>textsvårighet</a:t>
            </a:r>
            <a:endParaRPr lang="en-US"/>
          </a:p>
          <a:p>
            <a:pPr lvl="1"/>
            <a:r>
              <a:rPr lang="en-US"/>
              <a:t>m.m.</a:t>
            </a:r>
          </a:p>
          <a:p>
            <a:pPr marL="0" indent="0">
              <a:buNone/>
            </a:pPr>
            <a:endParaRPr lang="en-US">
              <a:hlinkClick r:id="rId2"/>
            </a:endParaRPr>
          </a:p>
          <a:p>
            <a:pPr marL="0" indent="0">
              <a:buNone/>
            </a:pPr>
            <a:r>
              <a:rPr lang="en-US">
                <a:hlinkClick r:id="rId2"/>
              </a:rPr>
              <a:t>https://spraakbanken.gu.se/larka/</a:t>
            </a:r>
            <a:endParaRPr lang="sv-SE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F5C9-A27A-4523-AADD-88BA7D2099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42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052CE-FD43-4C0B-9A14-C3EB7ACC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215029"/>
            <a:ext cx="453681" cy="6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9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D61B-4747-49AA-9951-8A484942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Generera övningar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CAD35-1167-4C57-B203-3EE3E64EB5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A89A-0899-4481-BFD6-77FBD55CA2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43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D19DE-E163-456B-8440-2F23A213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43" y="1215279"/>
            <a:ext cx="453681" cy="614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2A9F47-66D1-4A04-97E4-61F9671F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7" y="2379722"/>
            <a:ext cx="7020272" cy="28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D61B-4747-49AA-9951-8A484942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Generera övningar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A89A-0899-4481-BFD6-77FBD55CA2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44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D19DE-E163-456B-8440-2F23A213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43" y="1215279"/>
            <a:ext cx="453681" cy="614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2A9F47-66D1-4A04-97E4-61F9671F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7" y="2379722"/>
            <a:ext cx="7020272" cy="289244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AA2C63-C044-4B0B-BF96-45F9C980ED16}"/>
              </a:ext>
            </a:extLst>
          </p:cNvPr>
          <p:cNvSpPr/>
          <p:nvPr/>
        </p:nvSpPr>
        <p:spPr>
          <a:xfrm>
            <a:off x="5364088" y="2780928"/>
            <a:ext cx="2517031" cy="28083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A352B-DB3D-442E-AE76-4CDF188E3E62}"/>
              </a:ext>
            </a:extLst>
          </p:cNvPr>
          <p:cNvSpPr txBox="1"/>
          <p:nvPr/>
        </p:nvSpPr>
        <p:spPr>
          <a:xfrm>
            <a:off x="3131206" y="5642721"/>
            <a:ext cx="48965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2600" b="1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...och rätta svaren automatiskt!</a:t>
            </a:r>
            <a:endParaRPr lang="en-US" sz="2600" b="1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0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FBBF-A92C-4EC7-A448-01F6A9C2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Bedöma texter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6289F-BFFE-4175-A87F-C1EB817D9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45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5AA4F-312D-4674-BE60-689051AE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233907"/>
            <a:ext cx="453681" cy="614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660-5722-47AD-BF53-93D4F5F4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4" y="2443364"/>
            <a:ext cx="8972352" cy="32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FBBF-A92C-4EC7-A448-01F6A9C2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Bedöma texter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D8AE-51C7-41FD-A6D3-8C9E7701BFA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7"/>
            <a:r>
              <a:rPr lang="sv-SE"/>
              <a:t>Bedöma en </a:t>
            </a:r>
            <a:r>
              <a:rPr lang="sv-SE" smtClean="0"/>
              <a:t>studentuppsats </a:t>
            </a:r>
            <a:r>
              <a:rPr lang="sv-SE"/>
              <a:t>eller uppskatta </a:t>
            </a:r>
            <a:r>
              <a:rPr lang="sv-SE" smtClean="0"/>
              <a:t>hur svår en uppgift är?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6289F-BFFE-4175-A87F-C1EB817D9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46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5AA4F-312D-4674-BE60-689051AE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233907"/>
            <a:ext cx="453681" cy="614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33A1B-8FBD-431C-922A-61B26E36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32856"/>
            <a:ext cx="3198291" cy="414178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1F1F4F5-4A6E-48A2-B7C5-B9179A75C91C}"/>
              </a:ext>
            </a:extLst>
          </p:cNvPr>
          <p:cNvSpPr/>
          <p:nvPr/>
        </p:nvSpPr>
        <p:spPr>
          <a:xfrm>
            <a:off x="690866" y="1988841"/>
            <a:ext cx="3054275" cy="13989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38728" y="3435825"/>
            <a:ext cx="173736" cy="14401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10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FBBF-A92C-4EC7-A448-01F6A9C2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Bedöma texter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D8AE-51C7-41FD-A6D3-8C9E7701BFA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7"/>
            <a:endParaRPr lang="sv-SE"/>
          </a:p>
          <a:p>
            <a:pPr lvl="7"/>
            <a:endParaRPr lang="en-US"/>
          </a:p>
          <a:p>
            <a:pPr lvl="7"/>
            <a:endParaRPr lang="en-US"/>
          </a:p>
          <a:p>
            <a:pPr lvl="7"/>
            <a:endParaRPr lang="en-US"/>
          </a:p>
          <a:p>
            <a:pPr marL="3657600" lvl="8" indent="0">
              <a:buNone/>
            </a:pPr>
            <a:r>
              <a:rPr lang="en-US"/>
              <a:t>CEFR nivå = färdighet</a:t>
            </a:r>
            <a:r>
              <a:rPr lang="sv-SE"/>
              <a:t>snivå (A </a:t>
            </a:r>
            <a:r>
              <a:rPr lang="en-US"/>
              <a:t>= l</a:t>
            </a:r>
            <a:r>
              <a:rPr lang="sv-SE"/>
              <a:t>ägst, C </a:t>
            </a:r>
            <a:r>
              <a:rPr lang="en-US"/>
              <a:t>= </a:t>
            </a:r>
            <a:r>
              <a:rPr lang="sv-SE"/>
              <a:t>högst)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6289F-BFFE-4175-A87F-C1EB817D9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47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5AA4F-312D-4674-BE60-689051AE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233907"/>
            <a:ext cx="453681" cy="614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33A1B-8FBD-431C-922A-61B26E36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32856"/>
            <a:ext cx="3198291" cy="414178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1F1F4F5-4A6E-48A2-B7C5-B9179A75C91C}"/>
              </a:ext>
            </a:extLst>
          </p:cNvPr>
          <p:cNvSpPr/>
          <p:nvPr/>
        </p:nvSpPr>
        <p:spPr>
          <a:xfrm>
            <a:off x="539552" y="2996952"/>
            <a:ext cx="3744415" cy="22322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38728" y="3435825"/>
            <a:ext cx="173736" cy="14401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300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FBBF-A92C-4EC7-A448-01F6A9C2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Bedöma texter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D8AE-51C7-41FD-A6D3-8C9E7701BFA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7"/>
            <a:endParaRPr lang="sv-SE"/>
          </a:p>
          <a:p>
            <a:pPr lvl="7"/>
            <a:endParaRPr lang="en-US"/>
          </a:p>
          <a:p>
            <a:pPr lvl="7"/>
            <a:endParaRPr lang="en-US"/>
          </a:p>
          <a:p>
            <a:pPr lvl="7"/>
            <a:endParaRPr lang="en-US"/>
          </a:p>
          <a:p>
            <a:pPr marL="3657600" lvl="8" indent="0">
              <a:buNone/>
            </a:pPr>
            <a:r>
              <a:rPr lang="en-US"/>
              <a:t>CEFR nivå = färdighet</a:t>
            </a:r>
            <a:r>
              <a:rPr lang="sv-SE"/>
              <a:t>snivå (A </a:t>
            </a:r>
            <a:r>
              <a:rPr lang="en-US"/>
              <a:t>= l</a:t>
            </a:r>
            <a:r>
              <a:rPr lang="sv-SE"/>
              <a:t>ägst, C </a:t>
            </a:r>
            <a:r>
              <a:rPr lang="en-US"/>
              <a:t>= </a:t>
            </a:r>
            <a:r>
              <a:rPr lang="sv-SE"/>
              <a:t>högst)</a:t>
            </a:r>
          </a:p>
          <a:p>
            <a:pPr marL="3657600" lvl="8" indent="0">
              <a:buNone/>
            </a:pPr>
            <a:r>
              <a:rPr lang="sv-SE"/>
              <a:t>Bleka färger: receptivt ordförråd</a:t>
            </a:r>
          </a:p>
          <a:p>
            <a:pPr marL="3657600" lvl="8" indent="0">
              <a:buNone/>
            </a:pPr>
            <a:r>
              <a:rPr lang="sv-SE"/>
              <a:t>Skarpa färger: produktivt ordförråd</a:t>
            </a:r>
            <a:endParaRPr lang="en-US"/>
          </a:p>
          <a:p>
            <a:pPr marL="3657600" lvl="8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6289F-BFFE-4175-A87F-C1EB817D9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48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5AA4F-312D-4674-BE60-689051AE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233907"/>
            <a:ext cx="453681" cy="614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33A1B-8FBD-431C-922A-61B26E36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32856"/>
            <a:ext cx="3198291" cy="414178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1F1F4F5-4A6E-48A2-B7C5-B9179A75C91C}"/>
              </a:ext>
            </a:extLst>
          </p:cNvPr>
          <p:cNvSpPr/>
          <p:nvPr/>
        </p:nvSpPr>
        <p:spPr>
          <a:xfrm>
            <a:off x="539552" y="2996952"/>
            <a:ext cx="3744415" cy="22322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38728" y="3435825"/>
            <a:ext cx="173736" cy="14401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960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FBBF-A92C-4EC7-A448-01F6A9C2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Bedöma texter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D8AE-51C7-41FD-A6D3-8C9E7701BFA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7"/>
            <a:endParaRPr lang="sv-SE"/>
          </a:p>
          <a:p>
            <a:pPr lvl="7"/>
            <a:endParaRPr lang="en-US"/>
          </a:p>
          <a:p>
            <a:pPr lvl="7"/>
            <a:endParaRPr lang="en-US"/>
          </a:p>
          <a:p>
            <a:pPr lvl="7"/>
            <a:endParaRPr lang="en-US"/>
          </a:p>
          <a:p>
            <a:pPr marL="3657600" lvl="8" indent="0">
              <a:buNone/>
            </a:pPr>
            <a:endParaRPr lang="en-US"/>
          </a:p>
          <a:p>
            <a:pPr marL="3657600" lvl="8" indent="0">
              <a:buNone/>
            </a:pPr>
            <a:endParaRPr lang="en-US"/>
          </a:p>
          <a:p>
            <a:pPr marL="3657600" lvl="8" indent="0">
              <a:buNone/>
            </a:pPr>
            <a:endParaRPr lang="en-US"/>
          </a:p>
          <a:p>
            <a:pPr marL="3657600" lvl="8" indent="0">
              <a:buNone/>
            </a:pPr>
            <a:endParaRPr lang="en-US"/>
          </a:p>
          <a:p>
            <a:pPr marL="3657600" lvl="8" indent="0">
              <a:buNone/>
            </a:pPr>
            <a:endParaRPr lang="en-US"/>
          </a:p>
          <a:p>
            <a:pPr marL="3657600" lvl="8" indent="0">
              <a:buNone/>
            </a:pPr>
            <a:r>
              <a:rPr lang="en-US"/>
              <a:t>Under utveckling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6289F-BFFE-4175-A87F-C1EB817D9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49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5AA4F-312D-4674-BE60-689051AE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233907"/>
            <a:ext cx="453681" cy="614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33A1B-8FBD-431C-922A-61B26E36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32856"/>
            <a:ext cx="3198291" cy="414178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1F1F4F5-4A6E-48A2-B7C5-B9179A75C91C}"/>
              </a:ext>
            </a:extLst>
          </p:cNvPr>
          <p:cNvSpPr/>
          <p:nvPr/>
        </p:nvSpPr>
        <p:spPr>
          <a:xfrm>
            <a:off x="281460" y="5532801"/>
            <a:ext cx="3744415" cy="5745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38728" y="3435825"/>
            <a:ext cx="173736" cy="14401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41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68C1-CBB6-4E59-BFB2-7ECD676D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Vem behöv</a:t>
            </a:r>
            <a:r>
              <a:rPr lang="lv-LV"/>
              <a:t>er</a:t>
            </a:r>
            <a:r>
              <a:rPr lang="sv-SE"/>
              <a:t> Språkbanken?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906B-DAC7-4517-A0F8-1EE1BE6C613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0" y="2350800"/>
            <a:ext cx="7488237" cy="646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/>
              <a:t>Alla forskare vars område har något att göra med mänsklig kommunikation, t.ex.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1CFF-93F8-4869-A086-8766BA717B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4AB5A0-5448-4D3D-8714-F638AA6B730B}"/>
              </a:ext>
            </a:extLst>
          </p:cNvPr>
          <p:cNvSpPr txBox="1">
            <a:spLocks/>
          </p:cNvSpPr>
          <p:nvPr/>
        </p:nvSpPr>
        <p:spPr>
          <a:xfrm>
            <a:off x="665875" y="3105924"/>
            <a:ext cx="7722549" cy="2915364"/>
          </a:xfrm>
          <a:prstGeom prst="rect">
            <a:avLst/>
          </a:prstGeom>
        </p:spPr>
        <p:txBody>
          <a:bodyPr vert="horz" lIns="0" tIns="0" rIns="0" bIns="0" numCol="2" rtlCol="0">
            <a:normAutofit fontScale="92500" lnSpcReduction="20000"/>
          </a:bodyPr>
          <a:lstStyle>
            <a:lvl1pPr marL="216000" indent="-21600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Char char="•"/>
              <a:defRPr lang="sv-SE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432000" indent="-21600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648000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864000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080000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data</a:t>
            </a:r>
            <a:r>
              <a:rPr lang="lv-LV"/>
              <a:t>vetare</a:t>
            </a:r>
            <a:endParaRPr lang="sv-SE"/>
          </a:p>
          <a:p>
            <a:r>
              <a:rPr lang="sv-SE"/>
              <a:t>filologer</a:t>
            </a:r>
          </a:p>
          <a:p>
            <a:r>
              <a:rPr lang="sv-SE"/>
              <a:t>genusforskare</a:t>
            </a:r>
          </a:p>
          <a:p>
            <a:r>
              <a:rPr lang="sv-SE"/>
              <a:t>historiker</a:t>
            </a:r>
          </a:p>
          <a:p>
            <a:r>
              <a:rPr lang="sv-SE"/>
              <a:t>hälsoforskare</a:t>
            </a:r>
          </a:p>
          <a:p>
            <a:r>
              <a:rPr lang="sv-SE"/>
              <a:t>kulturvetare</a:t>
            </a:r>
          </a:p>
          <a:p>
            <a:r>
              <a:rPr lang="sv-SE"/>
              <a:t>lingvister</a:t>
            </a:r>
          </a:p>
          <a:p>
            <a:r>
              <a:rPr lang="sv-SE"/>
              <a:t>litteraturvetare</a:t>
            </a:r>
          </a:p>
          <a:p>
            <a:r>
              <a:rPr lang="sv-SE"/>
              <a:t>medievetare</a:t>
            </a:r>
          </a:p>
          <a:p>
            <a:r>
              <a:rPr lang="sv-SE"/>
              <a:t>pedagoger</a:t>
            </a:r>
          </a:p>
          <a:p>
            <a:r>
              <a:rPr lang="sv-SE"/>
              <a:t>psykologer</a:t>
            </a:r>
            <a:endParaRPr lang="ru-RU"/>
          </a:p>
          <a:p>
            <a:r>
              <a:rPr lang="sv-SE"/>
              <a:t>socialantropologer</a:t>
            </a:r>
            <a:endParaRPr lang="lv-LV"/>
          </a:p>
          <a:p>
            <a:r>
              <a:rPr lang="lv-LV"/>
              <a:t>spr</a:t>
            </a:r>
            <a:r>
              <a:rPr lang="sv-SE"/>
              <a:t>åkteknologer</a:t>
            </a:r>
            <a:endParaRPr lang="lv-LV"/>
          </a:p>
          <a:p>
            <a:r>
              <a:rPr lang="lv-LV"/>
              <a:t>statsvetare</a:t>
            </a:r>
            <a:endParaRPr lang="sv-SE"/>
          </a:p>
          <a:p>
            <a:r>
              <a:rPr lang="sv-SE"/>
              <a:t>m.fl.</a:t>
            </a:r>
          </a:p>
        </p:txBody>
      </p:sp>
    </p:spTree>
    <p:extLst>
      <p:ext uri="{BB962C8B-B14F-4D97-AF65-F5344CB8AC3E}">
        <p14:creationId xmlns:p14="http://schemas.microsoft.com/office/powerpoint/2010/main" val="23720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1582-51EB-4A9A-B081-2E8CFE7E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Resultat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AE85F3-CC26-4986-95B0-907B082B106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25560" y="2708920"/>
            <a:ext cx="8892880" cy="23498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0E830-9104-4C73-9E3F-8DA55FD24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50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08C05-1FAA-417F-87FB-E1829B15B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252021"/>
            <a:ext cx="453681" cy="614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86216" y="3675888"/>
            <a:ext cx="137160" cy="14401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58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1582-51EB-4A9A-B081-2E8CFE7E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Resultat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0E830-9104-4C73-9E3F-8DA55FD24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51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08C05-1FAA-417F-87FB-E1829B15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252021"/>
            <a:ext cx="453681" cy="61436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79DD71-2E6C-4614-A7D2-809476B44A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C4DAB-BDB8-41C4-9A3F-DC0BF68E4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3803775"/>
            <a:ext cx="9144000" cy="2724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EA2D08-0C6F-46EC-97FE-AFA0169A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00" y="2472056"/>
            <a:ext cx="7776000" cy="9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1582-51EB-4A9A-B081-2E8CFE7E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Resultat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0E830-9104-4C73-9E3F-8DA55FD24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52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08C05-1FAA-417F-87FB-E1829B15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252021"/>
            <a:ext cx="453681" cy="61436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79DD71-2E6C-4614-A7D2-809476B44A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A2D08-0C6F-46EC-97FE-AFA0169A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" y="2472056"/>
            <a:ext cx="7776000" cy="923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985FAE-0870-43B3-B348-B41BBFF80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812647"/>
            <a:ext cx="240982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AF3FA-2AA8-40E8-9AA1-DC52827A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3803813"/>
            <a:ext cx="24098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7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8A0E-E5EB-4798-A8A3-948805F2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Strix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4F7C-6A2B-487B-AF7A-3430F5B87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en </a:t>
            </a:r>
            <a:r>
              <a:rPr lang="en-US" smtClean="0"/>
              <a:t>s</a:t>
            </a:r>
            <a:r>
              <a:rPr lang="sv-SE"/>
              <a:t>ökmotor som</a:t>
            </a:r>
          </a:p>
          <a:p>
            <a:pPr lvl="1"/>
            <a:r>
              <a:rPr lang="sv-SE"/>
              <a:t>fokuserar inte så mycket på enstaka </a:t>
            </a:r>
            <a:r>
              <a:rPr lang="sv-SE" b="1"/>
              <a:t>ord</a:t>
            </a:r>
            <a:r>
              <a:rPr lang="lv-LV" b="1"/>
              <a:t> </a:t>
            </a:r>
            <a:r>
              <a:rPr lang="lv-LV"/>
              <a:t>(som Korp g</a:t>
            </a:r>
            <a:r>
              <a:rPr lang="sv-SE"/>
              <a:t>ör) utan på hela </a:t>
            </a:r>
            <a:r>
              <a:rPr lang="sv-SE" smtClean="0"/>
              <a:t>dokument</a:t>
            </a:r>
            <a:r>
              <a:rPr lang="en-US" smtClean="0"/>
              <a:t>;</a:t>
            </a:r>
            <a:endParaRPr lang="sv-SE"/>
          </a:p>
          <a:p>
            <a:pPr lvl="1"/>
            <a:r>
              <a:rPr lang="sv-SE"/>
              <a:t>tar hänsyn till </a:t>
            </a:r>
            <a:r>
              <a:rPr lang="sv-SE" smtClean="0"/>
              <a:t>dokumentets </a:t>
            </a:r>
            <a:r>
              <a:rPr lang="sv-SE"/>
              <a:t>semantiska innehåll;</a:t>
            </a:r>
          </a:p>
          <a:p>
            <a:pPr lvl="1"/>
            <a:r>
              <a:rPr lang="sv-SE"/>
              <a:t>kan sägas vara något emellan Korp och Google;</a:t>
            </a:r>
          </a:p>
          <a:p>
            <a:pPr lvl="1"/>
            <a:r>
              <a:rPr lang="sv-SE"/>
              <a:t>är fortfarande under utveckling.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C01C4-B9CE-4195-A5C1-2653316E6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53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9A03B-304B-413D-95A5-29335775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448281"/>
            <a:ext cx="594160" cy="3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5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F379-4C0E-423B-AC40-0F185759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Att söka </a:t>
            </a:r>
            <a:r>
              <a:rPr lang="sv-SE"/>
              <a:t>i Strix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043C4-C0B5-4821-8ED1-766FA1C1C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54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7D58E-BFA8-413A-B8A1-282CB023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458981"/>
            <a:ext cx="594160" cy="3483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6C2101-3321-43ED-ABF6-22E2BA50BBC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403648" y="2240444"/>
            <a:ext cx="7037404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F379-4C0E-423B-AC40-0F185759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Att söka </a:t>
            </a:r>
            <a:r>
              <a:rPr lang="sv-SE"/>
              <a:t>i </a:t>
            </a:r>
            <a:r>
              <a:rPr lang="sv-SE" smtClean="0"/>
              <a:t>Strix</a:t>
            </a:r>
            <a:r>
              <a:rPr lang="ru-RU" smtClean="0"/>
              <a:t>: </a:t>
            </a:r>
            <a:r>
              <a:rPr lang="sv-SE" smtClean="0"/>
              <a:t>man börjar med allt material</a:t>
            </a:r>
            <a:r>
              <a:rPr lang="ru-RU" smtClean="0"/>
              <a:t> </a:t>
            </a:r>
            <a:r>
              <a:rPr lang="sv-SE" smtClean="0"/>
              <a:t>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043C4-C0B5-4821-8ED1-766FA1C1C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55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7D58E-BFA8-413A-B8A1-282CB023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311" y="1458981"/>
            <a:ext cx="594160" cy="3483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246634" y="2351088"/>
            <a:ext cx="6363394" cy="381635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131840" y="2852936"/>
            <a:ext cx="1296491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733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F379-4C0E-423B-AC40-0F185759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...och sedan borrar man ner så djupt man vill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043C4-C0B5-4821-8ED1-766FA1C1C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56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7D58E-BFA8-413A-B8A1-282CB023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82" y="1448202"/>
            <a:ext cx="594160" cy="3483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6C2101-3321-43ED-ABF6-22E2BA50BBC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403648" y="2240444"/>
            <a:ext cx="7037404" cy="38163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50100A3-CEA8-4895-9B9A-097EB5D5DC30}"/>
              </a:ext>
            </a:extLst>
          </p:cNvPr>
          <p:cNvSpPr/>
          <p:nvPr/>
        </p:nvSpPr>
        <p:spPr>
          <a:xfrm>
            <a:off x="3491880" y="2240444"/>
            <a:ext cx="1152128" cy="504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23E02-1D30-4957-9AFB-B1CEA417C46D}"/>
              </a:ext>
            </a:extLst>
          </p:cNvPr>
          <p:cNvSpPr txBox="1"/>
          <p:nvPr/>
        </p:nvSpPr>
        <p:spPr>
          <a:xfrm>
            <a:off x="4788024" y="252847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/>
              <a:t>sökfråga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ED0C1E-9914-4DE1-B33A-0D28D3FDDFE4}"/>
              </a:ext>
            </a:extLst>
          </p:cNvPr>
          <p:cNvSpPr/>
          <p:nvPr/>
        </p:nvSpPr>
        <p:spPr>
          <a:xfrm>
            <a:off x="1187624" y="3644600"/>
            <a:ext cx="1871776" cy="3960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63740-D69F-4499-A365-65FF38FC2750}"/>
              </a:ext>
            </a:extLst>
          </p:cNvPr>
          <p:cNvSpPr txBox="1"/>
          <p:nvPr/>
        </p:nvSpPr>
        <p:spPr>
          <a:xfrm>
            <a:off x="0" y="396395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mtClean="0"/>
              <a:t>sökfilter</a:t>
            </a:r>
            <a:endParaRPr lang="en-US"/>
          </a:p>
        </p:txBody>
      </p:sp>
      <p:sp>
        <p:nvSpPr>
          <p:cNvPr id="5" name="Left Brace 4"/>
          <p:cNvSpPr/>
          <p:nvPr/>
        </p:nvSpPr>
        <p:spPr>
          <a:xfrm>
            <a:off x="971600" y="2240444"/>
            <a:ext cx="360040" cy="3816350"/>
          </a:xfrm>
          <a:prstGeom prst="leftBrac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604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8A0E-E5EB-4798-A8A3-948805F2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Att söka </a:t>
            </a:r>
            <a:r>
              <a:rPr lang="sv-SE"/>
              <a:t>inom </a:t>
            </a:r>
            <a:r>
              <a:rPr lang="sv-SE" smtClean="0"/>
              <a:t>ett dokument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EBE168-A122-43CB-92E2-F8CE6EF72E4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260257" y="2351088"/>
            <a:ext cx="6336148" cy="3816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C01C4-B9CE-4195-A5C1-2653316E6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57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9A03B-304B-413D-95A5-29335775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58981"/>
            <a:ext cx="594160" cy="3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0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EBE168-A122-43CB-92E2-F8CE6EF72E4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260257" y="2351088"/>
            <a:ext cx="6336148" cy="3816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C01C4-B9CE-4195-A5C1-2653316E6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58</a:t>
            </a:fld>
            <a:endParaRPr lang="sv-S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ED7412-0A14-445C-BB9B-28AECAD0E3A4}"/>
              </a:ext>
            </a:extLst>
          </p:cNvPr>
          <p:cNvSpPr/>
          <p:nvPr/>
        </p:nvSpPr>
        <p:spPr>
          <a:xfrm>
            <a:off x="6300192" y="4005064"/>
            <a:ext cx="1440160" cy="7921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6EA8E-F543-4CBD-BA2B-8A44733F21A4}"/>
              </a:ext>
            </a:extLst>
          </p:cNvPr>
          <p:cNvSpPr txBox="1"/>
          <p:nvPr/>
        </p:nvSpPr>
        <p:spPr>
          <a:xfrm>
            <a:off x="7740352" y="3893313"/>
            <a:ext cx="1403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500"/>
              <a:t>Sparv listar själv ut </a:t>
            </a:r>
            <a:r>
              <a:rPr lang="sv-SE" sz="1500" smtClean="0"/>
              <a:t>textens </a:t>
            </a:r>
            <a:r>
              <a:rPr lang="sv-SE" sz="1500"/>
              <a:t>huvudteman</a:t>
            </a:r>
            <a:endParaRPr lang="en-US" sz="15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258A0E-E5EB-4798-A8A3-948805F2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1411200"/>
            <a:ext cx="7920000" cy="792163"/>
          </a:xfrm>
        </p:spPr>
        <p:txBody>
          <a:bodyPr/>
          <a:lstStyle/>
          <a:p>
            <a:r>
              <a:rPr lang="sv-SE" smtClean="0"/>
              <a:t>Att söka </a:t>
            </a:r>
            <a:r>
              <a:rPr lang="sv-SE"/>
              <a:t>inom </a:t>
            </a:r>
            <a:r>
              <a:rPr lang="sv-SE" smtClean="0"/>
              <a:t>ett dokument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39A03B-304B-413D-95A5-29335775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58981"/>
            <a:ext cx="594160" cy="34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563B89-5A3C-4493-8CA7-AB57B7BDE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241" y="3179464"/>
            <a:ext cx="490935" cy="5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5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C01C4-B9CE-4195-A5C1-2653316E6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59</a:t>
            </a:fld>
            <a:endParaRPr lang="sv-S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606E75-CC47-4267-B623-EA50EB5F61D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65017" y="2348880"/>
            <a:ext cx="5926628" cy="381635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012E9D5-7764-44BE-854C-C75645591488}"/>
              </a:ext>
            </a:extLst>
          </p:cNvPr>
          <p:cNvSpPr/>
          <p:nvPr/>
        </p:nvSpPr>
        <p:spPr>
          <a:xfrm>
            <a:off x="2339752" y="2132856"/>
            <a:ext cx="4104456" cy="8640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E1053-D54D-4B82-9340-09A3443438B2}"/>
              </a:ext>
            </a:extLst>
          </p:cNvPr>
          <p:cNvSpPr txBox="1"/>
          <p:nvPr/>
        </p:nvSpPr>
        <p:spPr>
          <a:xfrm>
            <a:off x="4788472" y="1015276"/>
            <a:ext cx="3815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500"/>
              <a:t>Visa alla ord som </a:t>
            </a:r>
            <a:r>
              <a:rPr lang="sv-SE" sz="1500" smtClean="0"/>
              <a:t>betecknar </a:t>
            </a:r>
            <a:r>
              <a:rPr lang="sv-SE" sz="1500"/>
              <a:t>organisationer</a:t>
            </a:r>
            <a:endParaRPr lang="en-US" sz="15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B258A0E-E5EB-4798-A8A3-948805F2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1411200"/>
            <a:ext cx="7920000" cy="792163"/>
          </a:xfrm>
        </p:spPr>
        <p:txBody>
          <a:bodyPr/>
          <a:lstStyle/>
          <a:p>
            <a:r>
              <a:rPr lang="sv-SE" smtClean="0"/>
              <a:t>Att söka </a:t>
            </a:r>
            <a:r>
              <a:rPr lang="sv-SE"/>
              <a:t>inom </a:t>
            </a:r>
            <a:r>
              <a:rPr lang="sv-SE" smtClean="0"/>
              <a:t>ett dokument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39A03B-304B-413D-95A5-29335775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58981"/>
            <a:ext cx="594160" cy="3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1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68C1-CBB6-4E59-BFB2-7ECD676D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Vem behöv</a:t>
            </a:r>
            <a:r>
              <a:rPr lang="lv-LV"/>
              <a:t>er</a:t>
            </a:r>
            <a:r>
              <a:rPr lang="sv-SE"/>
              <a:t> Språkbanken?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906B-DAC7-4517-A0F8-1EE1BE6C613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0" y="2350800"/>
            <a:ext cx="7488237" cy="646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/>
              <a:t>Alla forskare vars område har något att göra med mänsklig kommunikation, t.ex.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1CFF-93F8-4869-A086-8766BA717B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4AB5A0-5448-4D3D-8714-F638AA6B730B}"/>
              </a:ext>
            </a:extLst>
          </p:cNvPr>
          <p:cNvSpPr txBox="1">
            <a:spLocks/>
          </p:cNvSpPr>
          <p:nvPr/>
        </p:nvSpPr>
        <p:spPr>
          <a:xfrm>
            <a:off x="665875" y="3105924"/>
            <a:ext cx="7722549" cy="2915364"/>
          </a:xfrm>
          <a:prstGeom prst="rect">
            <a:avLst/>
          </a:prstGeom>
        </p:spPr>
        <p:txBody>
          <a:bodyPr vert="horz" lIns="0" tIns="0" rIns="0" bIns="0" numCol="2" rtlCol="0">
            <a:normAutofit fontScale="92500" lnSpcReduction="20000"/>
          </a:bodyPr>
          <a:lstStyle>
            <a:lvl1pPr marL="216000" indent="-21600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Char char="•"/>
              <a:defRPr lang="sv-SE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432000" indent="-21600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648000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864000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080000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data</a:t>
            </a:r>
            <a:r>
              <a:rPr lang="lv-LV"/>
              <a:t>vetare</a:t>
            </a:r>
            <a:endParaRPr lang="sv-SE"/>
          </a:p>
          <a:p>
            <a:r>
              <a:rPr lang="sv-SE"/>
              <a:t>filologer</a:t>
            </a:r>
          </a:p>
          <a:p>
            <a:r>
              <a:rPr lang="sv-SE"/>
              <a:t>genusforskare</a:t>
            </a:r>
          </a:p>
          <a:p>
            <a:r>
              <a:rPr lang="sv-SE"/>
              <a:t>historiker</a:t>
            </a:r>
          </a:p>
          <a:p>
            <a:r>
              <a:rPr lang="sv-SE"/>
              <a:t>hälsoforskare</a:t>
            </a:r>
          </a:p>
          <a:p>
            <a:r>
              <a:rPr lang="sv-SE"/>
              <a:t>kulturvetare</a:t>
            </a:r>
          </a:p>
          <a:p>
            <a:r>
              <a:rPr lang="sv-SE"/>
              <a:t>lingvister</a:t>
            </a:r>
          </a:p>
          <a:p>
            <a:r>
              <a:rPr lang="sv-SE"/>
              <a:t>litteraturvetare</a:t>
            </a:r>
          </a:p>
          <a:p>
            <a:r>
              <a:rPr lang="sv-SE"/>
              <a:t>medievetare</a:t>
            </a:r>
          </a:p>
          <a:p>
            <a:r>
              <a:rPr lang="sv-SE"/>
              <a:t>pedagoger</a:t>
            </a:r>
          </a:p>
          <a:p>
            <a:r>
              <a:rPr lang="sv-SE"/>
              <a:t>psykologer</a:t>
            </a:r>
            <a:endParaRPr lang="ru-RU"/>
          </a:p>
          <a:p>
            <a:r>
              <a:rPr lang="sv-SE"/>
              <a:t>socialantropologer</a:t>
            </a:r>
            <a:endParaRPr lang="lv-LV"/>
          </a:p>
          <a:p>
            <a:r>
              <a:rPr lang="lv-LV"/>
              <a:t>spr</a:t>
            </a:r>
            <a:r>
              <a:rPr lang="sv-SE"/>
              <a:t>åkteknologer</a:t>
            </a:r>
            <a:endParaRPr lang="lv-LV"/>
          </a:p>
          <a:p>
            <a:r>
              <a:rPr lang="lv-LV"/>
              <a:t>statsvetare</a:t>
            </a:r>
            <a:endParaRPr lang="sv-SE"/>
          </a:p>
          <a:p>
            <a:r>
              <a:rPr lang="sv-SE"/>
              <a:t>m.fl.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79DF7-FDEF-4983-A589-3306EEEA548E}"/>
              </a:ext>
            </a:extLst>
          </p:cNvPr>
          <p:cNvSpPr txBox="1"/>
          <p:nvPr/>
        </p:nvSpPr>
        <p:spPr>
          <a:xfrm>
            <a:off x="2118793" y="594559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Exempel kommer!</a:t>
            </a:r>
          </a:p>
        </p:txBody>
      </p:sp>
    </p:spTree>
    <p:extLst>
      <p:ext uri="{BB962C8B-B14F-4D97-AF65-F5344CB8AC3E}">
        <p14:creationId xmlns:p14="http://schemas.microsoft.com/office/powerpoint/2010/main" val="381942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C94A9-C94E-4959-8ACF-B2B5F90028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64785" y="2351088"/>
            <a:ext cx="5727093" cy="3816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C86DD-4593-44FA-9CF7-E1AEABD1FE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60</a:t>
            </a:fld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FF443-3DFE-4576-B64E-0C06617EBF42}"/>
              </a:ext>
            </a:extLst>
          </p:cNvPr>
          <p:cNvSpPr txBox="1"/>
          <p:nvPr/>
        </p:nvSpPr>
        <p:spPr>
          <a:xfrm>
            <a:off x="4932488" y="904983"/>
            <a:ext cx="3671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500"/>
              <a:t>Visa alla ord som </a:t>
            </a:r>
            <a:r>
              <a:rPr lang="sv-SE" sz="1500" smtClean="0"/>
              <a:t>betecknar starten </a:t>
            </a:r>
            <a:r>
              <a:rPr lang="sv-SE" sz="1500"/>
              <a:t>på en process</a:t>
            </a:r>
            <a:endParaRPr lang="en-US" sz="15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258A0E-E5EB-4798-A8A3-948805F2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1411200"/>
            <a:ext cx="7920000" cy="792163"/>
          </a:xfrm>
        </p:spPr>
        <p:txBody>
          <a:bodyPr/>
          <a:lstStyle/>
          <a:p>
            <a:r>
              <a:rPr lang="sv-SE" smtClean="0"/>
              <a:t>Att söka </a:t>
            </a:r>
            <a:r>
              <a:rPr lang="sv-SE"/>
              <a:t>inom </a:t>
            </a:r>
            <a:r>
              <a:rPr lang="sv-SE" smtClean="0"/>
              <a:t>ett dokument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39A03B-304B-413D-95A5-29335775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58981"/>
            <a:ext cx="594160" cy="3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3331-3B88-4F18-AABA-1C6DD25D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Multimodal korpus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135BB-7ECC-436B-BB12-8D97A29BF1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För vissa data (bl.a. inspelningar av naturliga samtal) kan man få tillgång till audio- och v</a:t>
            </a:r>
            <a:r>
              <a:rPr lang="en-US"/>
              <a:t>ideok</a:t>
            </a:r>
            <a:r>
              <a:rPr lang="sv-SE"/>
              <a:t>ällor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6D387-21CF-45C7-9939-05B3D8C21C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61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FCCE4-0FB9-41A5-9D49-258EB214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71" y="1458981"/>
            <a:ext cx="594160" cy="3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93B039-3CFB-41B0-8791-B9336D98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28" y="3207974"/>
            <a:ext cx="4312344" cy="33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5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62F9-640A-4B70-B16A-C97FDB3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Teknisk användning av verktygen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AFDF1-991A-42D1-9D74-FA4F4CCF6DF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 smtClean="0"/>
              <a:t>De flesta av våra verktyg</a:t>
            </a:r>
            <a:r>
              <a:rPr lang="sv-SE"/>
              <a:t> </a:t>
            </a:r>
            <a:r>
              <a:rPr lang="sv-SE" smtClean="0"/>
              <a:t>har öppen källkod</a:t>
            </a:r>
          </a:p>
          <a:p>
            <a:r>
              <a:rPr lang="sv-SE" smtClean="0"/>
              <a:t>Korp och Sparv kan användas genom ett API</a:t>
            </a:r>
          </a:p>
          <a:p>
            <a:r>
              <a:rPr lang="sv-SE" smtClean="0"/>
              <a:t>Korp kan anpassas kan </a:t>
            </a:r>
            <a:r>
              <a:rPr lang="sv-SE"/>
              <a:t>anpassas till andra korpusar och andra </a:t>
            </a:r>
            <a:r>
              <a:rPr lang="sv-SE" smtClean="0"/>
              <a:t>språk och används </a:t>
            </a:r>
            <a:r>
              <a:rPr lang="sv-SE"/>
              <a:t>i Italien, Estland, Finland, Island, Danmark och Norge</a:t>
            </a:r>
          </a:p>
          <a:p>
            <a:pPr lvl="1"/>
            <a:endParaRPr lang="sv-SE"/>
          </a:p>
          <a:p>
            <a:pPr marL="0" indent="0">
              <a:buNone/>
            </a:pPr>
            <a:endParaRPr lang="en-US">
              <a:hlinkClick r:id="rId2"/>
            </a:endParaRPr>
          </a:p>
          <a:p>
            <a:pPr marL="0" indent="0">
              <a:buNone/>
            </a:pPr>
            <a:endParaRPr lang="en-US">
              <a:hlinkClick r:id="rId2"/>
            </a:endParaRPr>
          </a:p>
          <a:p>
            <a:pPr marL="0" indent="0">
              <a:buNone/>
            </a:pPr>
            <a:endParaRPr lang="en-US">
              <a:hlinkClick r:id="rId2"/>
            </a:endParaRPr>
          </a:p>
          <a:p>
            <a:pPr marL="0" indent="0">
              <a:buNone/>
            </a:pPr>
            <a:endParaRPr lang="en-US">
              <a:hlinkClick r:id="rId2"/>
            </a:endParaRPr>
          </a:p>
          <a:p>
            <a:pPr lvl="1"/>
            <a:endParaRPr lang="sv-SE"/>
          </a:p>
          <a:p>
            <a:pPr lvl="1"/>
            <a:endParaRPr lang="sv-SE"/>
          </a:p>
          <a:p>
            <a:pPr lvl="1"/>
            <a:endParaRPr lang="sv-SE"/>
          </a:p>
          <a:p>
            <a:pPr lvl="1"/>
            <a:endParaRPr lang="sv-SE"/>
          </a:p>
          <a:p>
            <a:pPr marL="216000" lvl="1" indent="0">
              <a:buNone/>
            </a:pPr>
            <a:endParaRPr lang="en-US"/>
          </a:p>
          <a:p>
            <a:pPr marL="216000" lvl="1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F9AC8-5937-45B4-9111-C60174DD1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62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987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A2738B2-A7E4-41EC-9B67-745420C534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000" r="8000"/>
          <a:stretch>
            <a:fillRect/>
          </a:stretch>
        </p:blipFill>
        <p:spPr>
          <a:xfrm>
            <a:off x="2627784" y="3396164"/>
            <a:ext cx="4211960" cy="315897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96A82B-6C7D-4057-8396-9A8513C9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några exempel på tillämpningar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64288" y="647343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smtClean="0">
                <a:solidFill>
                  <a:schemeClr val="bg1"/>
                </a:solidFill>
              </a:rPr>
              <a:t>Foto: </a:t>
            </a:r>
            <a:r>
              <a:rPr lang="sv-SE" sz="1200" smtClean="0">
                <a:solidFill>
                  <a:schemeClr val="bg1"/>
                </a:solidFill>
              </a:rPr>
              <a:t>Elena Volodina</a:t>
            </a:r>
            <a:endParaRPr lang="sv-S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B49E-2E7F-4752-88A4-7CC2979D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Språkteknologi stödjer medicinsk diagnostik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FEC8B-A66E-4698-9321-C6F04142855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 smtClean="0"/>
              <a:t>Ett vanligt </a:t>
            </a:r>
            <a:r>
              <a:rPr lang="sv-SE"/>
              <a:t>test som används för att diagnostisera lindrig kognitiv störning (MCI) har </a:t>
            </a:r>
            <a:r>
              <a:rPr lang="sv-SE" smtClean="0"/>
              <a:t>träffsäkerheten ("AUC score") </a:t>
            </a:r>
            <a:r>
              <a:rPr lang="sv-SE" b="1" smtClean="0"/>
              <a:t>68 %</a:t>
            </a:r>
            <a:endParaRPr lang="sv-SE" b="1"/>
          </a:p>
          <a:p>
            <a:r>
              <a:rPr lang="sv-SE"/>
              <a:t>Om man förstärker </a:t>
            </a:r>
            <a:r>
              <a:rPr lang="sv-SE" smtClean="0"/>
              <a:t>testet </a:t>
            </a:r>
            <a:r>
              <a:rPr lang="sv-SE"/>
              <a:t>med automatisk analys av patientens </a:t>
            </a:r>
            <a:r>
              <a:rPr lang="sv-SE" smtClean="0"/>
              <a:t>språk förbättras </a:t>
            </a:r>
            <a:r>
              <a:rPr lang="sv-SE"/>
              <a:t>träffsäkerheten till </a:t>
            </a:r>
            <a:r>
              <a:rPr lang="sv-SE" b="1" smtClean="0"/>
              <a:t>87 %</a:t>
            </a:r>
            <a:endParaRPr lang="sv-SE" b="1"/>
          </a:p>
          <a:p>
            <a:pPr lvl="7"/>
            <a:endParaRPr lang="en-US" b="1"/>
          </a:p>
          <a:p>
            <a:pPr marL="3200400" lvl="7" indent="0">
              <a:buNone/>
            </a:pP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Fraser, K., Lundholm Fors, K., Eckerström, M., Themistocleous, C., &amp; Kokkinakis, D. (2018). Improving the </a:t>
            </a:r>
            <a:r>
              <a:rPr lang="en-US" sz="1500" smtClean="0">
                <a:latin typeface="Arial" panose="020B0604020202020204" pitchFamily="34" charset="0"/>
                <a:cs typeface="Arial" panose="020B0604020202020204" pitchFamily="34" charset="0"/>
              </a:rPr>
              <a:t>sensitivity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500" smtClean="0">
                <a:latin typeface="Arial" panose="020B0604020202020204" pitchFamily="34" charset="0"/>
                <a:cs typeface="Arial" panose="020B0604020202020204" pitchFamily="34" charset="0"/>
              </a:rPr>
              <a:t>specificity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of MCI </a:t>
            </a:r>
            <a:r>
              <a:rPr lang="en-US" sz="1500" smtClean="0">
                <a:latin typeface="Arial" panose="020B0604020202020204" pitchFamily="34" charset="0"/>
                <a:cs typeface="Arial" panose="020B0604020202020204" pitchFamily="34" charset="0"/>
              </a:rPr>
              <a:t>screening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500" smtClean="0">
                <a:latin typeface="Arial" panose="020B0604020202020204" pitchFamily="34" charset="0"/>
                <a:cs typeface="Arial" panose="020B0604020202020204" pitchFamily="34" charset="0"/>
              </a:rPr>
              <a:t>linguistic information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5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1BBC-E622-41CA-92DB-4CC89FD06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64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984DF-EEB2-4228-8B6A-79FEFC9F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906056"/>
            <a:ext cx="3277035" cy="240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3966-7B34-4F7C-8840-1849CF86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Vad diskuterar svenskar på Twitter just nu?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EDFE4-7F80-4953-97EA-7BB0788880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65</a:t>
            </a:fld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8D50-5C81-45DB-A3F5-C25B8770871D}"/>
              </a:ext>
            </a:extLst>
          </p:cNvPr>
          <p:cNvSpPr txBox="1"/>
          <p:nvPr/>
        </p:nvSpPr>
        <p:spPr>
          <a:xfrm>
            <a:off x="197760" y="6511757"/>
            <a:ext cx="8892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500">
                <a:latin typeface="Arial" panose="020B0604020202020204" pitchFamily="34" charset="0"/>
                <a:cs typeface="Arial" panose="020B0604020202020204" pitchFamily="34" charset="0"/>
              </a:rPr>
              <a:t>Borin, L., &amp; Kosiński, T. 2016. Towards interactive visualization of public discourse in time and space</a:t>
            </a: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1" y="2463180"/>
            <a:ext cx="5734050" cy="3590925"/>
          </a:xfrm>
        </p:spPr>
      </p:pic>
      <p:sp>
        <p:nvSpPr>
          <p:cNvPr id="8" name="TextBox 7"/>
          <p:cNvSpPr txBox="1"/>
          <p:nvPr/>
        </p:nvSpPr>
        <p:spPr>
          <a:xfrm>
            <a:off x="6660232" y="2564904"/>
            <a:ext cx="2304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mtClean="0"/>
              <a:t>Orange </a:t>
            </a:r>
            <a:r>
              <a:rPr lang="sv-SE" i="1" smtClean="0"/>
              <a:t>vs</a:t>
            </a:r>
            <a:r>
              <a:rPr lang="sv-SE" smtClean="0"/>
              <a:t> lila: hur mycket diskuteras temat i norra </a:t>
            </a:r>
            <a:r>
              <a:rPr lang="sv-SE" i="1" smtClean="0"/>
              <a:t>vs</a:t>
            </a:r>
            <a:r>
              <a:rPr lang="sv-SE" smtClean="0"/>
              <a:t> södra Sverige.</a:t>
            </a:r>
          </a:p>
          <a:p>
            <a:endParaRPr lang="sv-SE"/>
          </a:p>
          <a:p>
            <a:r>
              <a:rPr lang="sv-SE" smtClean="0"/>
              <a:t>Man ser inga stora skillnader i fördelningen.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5976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77BF-40EF-4E86-9C0C-861F2E2E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Att förenkla läsning av historiska texter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20F85-168D-4467-ABF1-9C0218FBB5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26680" y="2351088"/>
            <a:ext cx="5803302" cy="3816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8E44A-CCC7-4DA3-80B9-59E59C525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66</a:t>
            </a:fld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AEC34-749C-46F1-AA24-3CF183994F09}"/>
              </a:ext>
            </a:extLst>
          </p:cNvPr>
          <p:cNvSpPr txBox="1"/>
          <p:nvPr/>
        </p:nvSpPr>
        <p:spPr>
          <a:xfrm>
            <a:off x="22674" y="6153580"/>
            <a:ext cx="91085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500">
                <a:latin typeface="Arial" panose="020B0604020202020204" pitchFamily="34" charset="0"/>
                <a:cs typeface="Arial" panose="020B0604020202020204" pitchFamily="34" charset="0"/>
              </a:rPr>
              <a:t>Adesam, Y., Ahlberg, M., &amp; Bouma, G. 2018.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FSvReader – Exploring Old Swedish </a:t>
            </a:r>
            <a:r>
              <a:rPr lang="en-US" sz="1500" smtClean="0">
                <a:latin typeface="Arial" panose="020B0604020202020204" pitchFamily="34" charset="0"/>
                <a:cs typeface="Arial" panose="020B0604020202020204" pitchFamily="34" charset="0"/>
              </a:rPr>
              <a:t>cultural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500" smtClean="0">
                <a:latin typeface="Arial" panose="020B0604020202020204" pitchFamily="34" charset="0"/>
                <a:cs typeface="Arial" panose="020B0604020202020204" pitchFamily="34" charset="0"/>
              </a:rPr>
              <a:t>eritage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500" smtClean="0">
                <a:latin typeface="Arial" panose="020B0604020202020204" pitchFamily="34" charset="0"/>
                <a:cs typeface="Arial" panose="020B0604020202020204" pitchFamily="34" charset="0"/>
              </a:rPr>
              <a:t>exts</a:t>
            </a: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2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81C4-277B-43A8-8EC4-10ADB75F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Med mera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A81D9-3A9E-4447-ADA2-A117B87CE7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Hur </a:t>
            </a:r>
            <a:r>
              <a:rPr lang="en-US" smtClean="0"/>
              <a:t>kan man se </a:t>
            </a:r>
            <a:r>
              <a:rPr lang="sv-SE" smtClean="0"/>
              <a:t>konsumtionssamhällets framväxt </a:t>
            </a:r>
            <a:r>
              <a:rPr lang="sv-SE"/>
              <a:t>i äldre svenska romaner (</a:t>
            </a:r>
            <a:r>
              <a:rPr lang="sv-SE" smtClean="0"/>
              <a:t>1830</a:t>
            </a:r>
            <a:r>
              <a:rPr lang="sv-SE"/>
              <a:t>–</a:t>
            </a:r>
            <a:r>
              <a:rPr lang="sv-SE" smtClean="0"/>
              <a:t>1860</a:t>
            </a:r>
            <a:r>
              <a:rPr lang="sv-SE"/>
              <a:t>)</a:t>
            </a:r>
            <a:r>
              <a:rPr lang="en-US" smtClean="0"/>
              <a:t>?</a:t>
            </a:r>
            <a:endParaRPr lang="sv-SE"/>
          </a:p>
          <a:p>
            <a:r>
              <a:rPr lang="sv-SE"/>
              <a:t>Grammatikböcker innehåller värdefull information om tusentals språk. Kan man extrahera den här informationen automatiskt?</a:t>
            </a:r>
          </a:p>
          <a:p>
            <a:r>
              <a:rPr lang="sv-SE"/>
              <a:t>Hur kan man använda </a:t>
            </a:r>
            <a:r>
              <a:rPr lang="sv-SE" i="1"/>
              <a:t>big data</a:t>
            </a:r>
            <a:r>
              <a:rPr lang="sv-SE"/>
              <a:t> och språkteknologi för att analysera språk- och samhällsförändring över tid</a:t>
            </a:r>
            <a:r>
              <a:rPr lang="sv-SE" smtClean="0"/>
              <a:t>?</a:t>
            </a:r>
            <a:endParaRPr lang="sv-SE"/>
          </a:p>
          <a:p>
            <a:pPr marL="0" indent="0">
              <a:buNone/>
            </a:pPr>
            <a:r>
              <a:rPr lang="en-US">
                <a:hlinkClick r:id="rId2"/>
              </a:rPr>
              <a:t>https://spraakbanken.gu.se/swe/forskning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https://spraakbanken.gu.se/swe/publikationer</a:t>
            </a:r>
            <a:endParaRPr lang="sv-SE"/>
          </a:p>
          <a:p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4616-DC32-4160-AB53-44E88F16F0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16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9132800-6C94-4457-9260-321CFDA679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2898068" y="3284984"/>
            <a:ext cx="3347864" cy="251089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96A82B-6C7D-4057-8396-9A8513C9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ATT GÖRA TILLSAMMANS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36296" y="647343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smtClean="0">
                <a:solidFill>
                  <a:schemeClr val="bg1"/>
                </a:solidFill>
              </a:rPr>
              <a:t>Foto: Johanna Berg</a:t>
            </a:r>
            <a:endParaRPr lang="sv-S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44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87F76-5F15-48AC-9EBC-A22C421F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Andra saker vi gör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569556-90A4-41FE-BBFC-D1EAF51616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 smtClean="0"/>
              <a:t>Undervisar i språkteknologi</a:t>
            </a:r>
            <a:endParaRPr lang="sv-SE"/>
          </a:p>
          <a:p>
            <a:r>
              <a:rPr lang="sv-SE" smtClean="0"/>
              <a:t>Handleder doktorander</a:t>
            </a:r>
            <a:endParaRPr lang="sv-SE"/>
          </a:p>
          <a:p>
            <a:pPr lvl="1"/>
            <a:r>
              <a:rPr lang="en-US">
                <a:hlinkClick r:id="rId2"/>
              </a:rPr>
              <a:t>https://spraakbanken.gu.se/swe/phd-program</a:t>
            </a:r>
            <a:endParaRPr lang="sv-SE"/>
          </a:p>
          <a:p>
            <a:r>
              <a:rPr lang="sv-SE" smtClean="0"/>
              <a:t>Informerar </a:t>
            </a:r>
            <a:r>
              <a:rPr lang="sv-SE"/>
              <a:t>om våra resurser, vår forskning och språket över huvud taget</a:t>
            </a:r>
          </a:p>
          <a:p>
            <a:pPr lvl="1"/>
            <a:r>
              <a:rPr lang="sv-SE" smtClean="0"/>
              <a:t>workshopar</a:t>
            </a:r>
          </a:p>
          <a:p>
            <a:pPr lvl="1"/>
            <a:r>
              <a:rPr lang="sv-SE" smtClean="0"/>
              <a:t>användardagar</a:t>
            </a:r>
          </a:p>
          <a:p>
            <a:pPr lvl="1"/>
            <a:r>
              <a:rPr lang="sv-SE" smtClean="0"/>
              <a:t>blogg (kommer snart)</a:t>
            </a:r>
            <a:endParaRPr lang="sv-SE"/>
          </a:p>
          <a:p>
            <a:r>
              <a:rPr lang="sv-SE"/>
              <a:t>Svarar på frågor </a:t>
            </a:r>
            <a:r>
              <a:rPr lang="sv-SE" smtClean="0"/>
              <a:t>från forskare och allmänhet</a:t>
            </a:r>
            <a:endParaRPr lang="sv-SE"/>
          </a:p>
          <a:p>
            <a:pPr lvl="1"/>
            <a:r>
              <a:rPr lang="sv-SE">
                <a:hlinkClick r:id="rId3"/>
              </a:rPr>
              <a:t>https://spraakbanken.gu.se/swe/info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69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34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5B147-7349-4745-9D13-63201171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Olika språkbanker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2D7BB-DF48-4877-B532-8848B66E74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 b="1"/>
              <a:t>Nationella språkbanken </a:t>
            </a:r>
            <a:r>
              <a:rPr lang="sv-SE"/>
              <a:t>är en forskningsinfrastruktur som finansieras gemensamt av Vetenskapsrådet och 10 universitet och myndigheter</a:t>
            </a:r>
          </a:p>
          <a:p>
            <a:r>
              <a:rPr lang="en-US"/>
              <a:t>Den består av tre avdelningar: </a:t>
            </a:r>
            <a:r>
              <a:rPr lang="en-US" b="1"/>
              <a:t>Språkbanken </a:t>
            </a:r>
            <a:r>
              <a:rPr lang="en-US" b="1">
                <a:solidFill>
                  <a:schemeClr val="accent4"/>
                </a:solidFill>
              </a:rPr>
              <a:t>Sam</a:t>
            </a:r>
            <a:r>
              <a:rPr lang="en-US"/>
              <a:t>, </a:t>
            </a:r>
            <a:r>
              <a:rPr lang="en-US" b="1"/>
              <a:t>Språkbanken </a:t>
            </a:r>
            <a:r>
              <a:rPr lang="en-US" b="1">
                <a:solidFill>
                  <a:schemeClr val="accent4"/>
                </a:solidFill>
              </a:rPr>
              <a:t>Tal</a:t>
            </a:r>
            <a:r>
              <a:rPr lang="en-US"/>
              <a:t> och </a:t>
            </a:r>
            <a:r>
              <a:rPr lang="en-US" b="1"/>
              <a:t>Språkbanken </a:t>
            </a:r>
            <a:r>
              <a:rPr lang="en-US" b="1">
                <a:solidFill>
                  <a:schemeClr val="accent4"/>
                </a:solidFill>
              </a:rPr>
              <a:t>Text</a:t>
            </a:r>
          </a:p>
          <a:p>
            <a:r>
              <a:rPr lang="en-US"/>
              <a:t>Det här bildspelet berättar om </a:t>
            </a:r>
            <a:r>
              <a:rPr lang="en-US" b="1"/>
              <a:t>Språkbanken </a:t>
            </a:r>
            <a:r>
              <a:rPr lang="en-US" b="1">
                <a:solidFill>
                  <a:schemeClr val="accent4"/>
                </a:solidFill>
              </a:rPr>
              <a:t>Text</a:t>
            </a:r>
            <a:r>
              <a:rPr lang="en-US"/>
              <a:t>, som arbetar med skriftliga språkliga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0CD02-3EC6-4718-ABDB-760692303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790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87F76-5F15-48AC-9EBC-A22C421F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Andra saker vi kan göra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569556-90A4-41FE-BBFC-D1EAF51616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Arrangera en workshop för att hjälpa dig eller dina studenter att komma igång med språkbanken och språkteknologi</a:t>
            </a:r>
          </a:p>
          <a:p>
            <a:r>
              <a:rPr lang="sv-SE"/>
              <a:t>Hjälpa dig att använda språkbanken för just din </a:t>
            </a:r>
            <a:r>
              <a:rPr lang="sv-SE" smtClean="0"/>
              <a:t>forskningsfråga</a:t>
            </a:r>
          </a:p>
          <a:p>
            <a:r>
              <a:rPr lang="sv-SE" smtClean="0"/>
              <a:t>Samarbeta för att hitta nya forskningsfrågor</a:t>
            </a:r>
            <a:endParaRPr lang="sv-SE"/>
          </a:p>
          <a:p>
            <a:pPr marL="0" indent="0">
              <a:buNone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70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90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2FAA-F88D-410A-B045-5DD47E063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474" y="1988840"/>
            <a:ext cx="7920000" cy="2089904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Kontakt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 sz="2000">
                <a:hlinkClick r:id="rId2"/>
              </a:rPr>
              <a:t>https://spraakbanken.gu.se/</a:t>
            </a:r>
            <a:r>
              <a:rPr lang="en-US" sz="2000"/>
              <a:t/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>
                <a:hlinkClick r:id="rId3"/>
              </a:rPr>
              <a:t>sb-info@svenska.gu.se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43154"/>
            <a:ext cx="2952328" cy="1568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518" y="6005259"/>
            <a:ext cx="2240946" cy="815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313" y="5150891"/>
            <a:ext cx="2914650" cy="7841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518" y="4182827"/>
            <a:ext cx="2323911" cy="8639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299" y="1901547"/>
            <a:ext cx="1591954" cy="3228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1901547"/>
            <a:ext cx="1713126" cy="327561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71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773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DA4C816-B556-4020-B113-6B59E34122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21" r="5521"/>
          <a:stretch>
            <a:fillRect/>
          </a:stretch>
        </p:blipFill>
        <p:spPr>
          <a:xfrm>
            <a:off x="2711716" y="3717032"/>
            <a:ext cx="4191772" cy="314382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96A82B-6C7D-4057-8396-9A8513C91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22800"/>
            <a:ext cx="8064000" cy="1294232"/>
          </a:xfrm>
        </p:spPr>
        <p:txBody>
          <a:bodyPr/>
          <a:lstStyle/>
          <a:p>
            <a:r>
              <a:rPr lang="sv-SE"/>
              <a:t>Våra RESURSER</a:t>
            </a:r>
            <a:br>
              <a:rPr lang="sv-SE"/>
            </a:br>
            <a:r>
              <a:rPr lang="sv-SE" sz="2400" cap="none"/>
              <a:t>600+ korpusar</a:t>
            </a:r>
            <a:br>
              <a:rPr lang="sv-SE" sz="2400" cap="none"/>
            </a:br>
            <a:r>
              <a:rPr lang="sv-SE" sz="2400" cap="none"/>
              <a:t>57 lexikon</a:t>
            </a:r>
            <a:r>
              <a:rPr lang="sv-SE"/>
              <a:t/>
            </a:r>
            <a:br>
              <a:rPr lang="sv-SE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CA84-1C34-40E9-AF33-A4DD860A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/>
              <a:t>Vad </a:t>
            </a:r>
            <a:r>
              <a:rPr lang="sv-SE"/>
              <a:t>är en korpus?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C217-8635-4A83-B3DD-CC2D6D5609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sv-SE"/>
              <a:t>en stor sökbar samling texter</a:t>
            </a:r>
          </a:p>
          <a:p>
            <a:r>
              <a:rPr lang="lv-LV"/>
              <a:t>f</a:t>
            </a:r>
            <a:r>
              <a:rPr lang="sv-SE"/>
              <a:t>ör att utöka sökmöjligheter brukar korpusar vara försedda med</a:t>
            </a:r>
            <a:r>
              <a:rPr lang="ru-RU"/>
              <a:t> </a:t>
            </a:r>
            <a:r>
              <a:rPr lang="en-US" b="1"/>
              <a:t>uppm</a:t>
            </a:r>
            <a:r>
              <a:rPr lang="sv-SE" b="1"/>
              <a:t>ärkning </a:t>
            </a:r>
            <a:r>
              <a:rPr lang="sv-SE"/>
              <a:t>(annotering)</a:t>
            </a:r>
            <a:r>
              <a:rPr lang="en-US"/>
              <a:t>, dvs.</a:t>
            </a:r>
            <a:r>
              <a:rPr lang="sv-SE"/>
              <a:t> olika slags lingvistisk </a:t>
            </a:r>
            <a:r>
              <a:rPr lang="lv-LV"/>
              <a:t>information, t.ex</a:t>
            </a:r>
            <a:r>
              <a:rPr lang="en-US"/>
              <a:t>.</a:t>
            </a:r>
          </a:p>
          <a:p>
            <a:pPr lvl="1"/>
            <a:r>
              <a:rPr lang="sv-SE"/>
              <a:t>morfologisk info (</a:t>
            </a:r>
            <a:r>
              <a:rPr lang="sv-SE" i="1"/>
              <a:t>boken </a:t>
            </a:r>
            <a:r>
              <a:rPr lang="sv-SE"/>
              <a:t>är ett substantiv, singular bestämd form, samma ord som </a:t>
            </a:r>
            <a:r>
              <a:rPr lang="sv-SE" i="1"/>
              <a:t>bok</a:t>
            </a:r>
            <a:r>
              <a:rPr lang="sv-SE"/>
              <a:t>, </a:t>
            </a:r>
            <a:r>
              <a:rPr lang="sv-SE" i="1"/>
              <a:t>böcker </a:t>
            </a:r>
            <a:r>
              <a:rPr lang="sv-SE"/>
              <a:t>och </a:t>
            </a:r>
            <a:r>
              <a:rPr lang="sv-SE" i="1"/>
              <a:t>böckerna</a:t>
            </a:r>
            <a:r>
              <a:rPr lang="sv-SE"/>
              <a:t>)</a:t>
            </a:r>
          </a:p>
          <a:p>
            <a:pPr lvl="1"/>
            <a:r>
              <a:rPr lang="sv-SE"/>
              <a:t>syntaktisk info (</a:t>
            </a:r>
            <a:r>
              <a:rPr lang="sv-SE" i="1"/>
              <a:t>jag läser en bok</a:t>
            </a:r>
            <a:r>
              <a:rPr lang="sv-SE"/>
              <a:t>: </a:t>
            </a:r>
            <a:r>
              <a:rPr lang="sv-SE" i="1"/>
              <a:t>bok </a:t>
            </a:r>
            <a:r>
              <a:rPr lang="sv-SE"/>
              <a:t>är objekt)</a:t>
            </a:r>
          </a:p>
          <a:p>
            <a:pPr lvl="1"/>
            <a:r>
              <a:rPr lang="sv-SE"/>
              <a:t>semantisk info (vilken betydelse av </a:t>
            </a:r>
            <a:r>
              <a:rPr lang="sv-SE" i="1"/>
              <a:t>bok</a:t>
            </a:r>
            <a:r>
              <a:rPr lang="sv-SE"/>
              <a:t> gäller: en skrift eller ett träd?)</a:t>
            </a:r>
          </a:p>
          <a:p>
            <a:pPr lvl="1"/>
            <a:r>
              <a:rPr lang="sv-SE"/>
              <a:t>metadata: i vad slags text förekommer ordet? Vem skrev texten? När?</a:t>
            </a:r>
          </a:p>
          <a:p>
            <a:r>
              <a:rPr lang="en-US"/>
              <a:t>Uppmärkningen är ofta gjord av datorn (och därmed inte felfri)</a:t>
            </a:r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6A96E-9F68-4F5E-B471-F72C0960F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685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mallar">
  <a:themeElements>
    <a:clrScheme name="GU">
      <a:dk1>
        <a:sysClr val="windowText" lastClr="000000"/>
      </a:dk1>
      <a:lt1>
        <a:sysClr val="window" lastClr="FFFFFF"/>
      </a:lt1>
      <a:dk2>
        <a:srgbClr val="004B89"/>
      </a:dk2>
      <a:lt2>
        <a:srgbClr val="EEECE1"/>
      </a:lt2>
      <a:accent1>
        <a:srgbClr val="004B89"/>
      </a:accent1>
      <a:accent2>
        <a:srgbClr val="7A99AC"/>
      </a:accent2>
      <a:accent3>
        <a:srgbClr val="9B2743"/>
      </a:accent3>
      <a:accent4>
        <a:srgbClr val="FE5000"/>
      </a:accent4>
      <a:accent5>
        <a:srgbClr val="53682B"/>
      </a:accent5>
      <a:accent6>
        <a:srgbClr val="79CAB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30C2283E-0CE7-4C4B-A9E7-B2AF0E62F657}" vid="{E60472A8-4CBE-B140-937A-C07B250BCE44}"/>
    </a:ext>
  </a:extLst>
</a:theme>
</file>

<file path=ppt/theme/theme2.xml><?xml version="1.0" encoding="utf-8"?>
<a:theme xmlns:a="http://schemas.openxmlformats.org/drawingml/2006/main" name="Start- &amp; slutsid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30C2283E-0CE7-4C4B-A9E7-B2AF0E62F657}" vid="{54357C94-899D-DC42-9881-0B9A88E70D9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1701255_gu_pptmall_4-3tom_sve</Template>
  <TotalTime>8802</TotalTime>
  <Words>1596</Words>
  <Application>Microsoft Office PowerPoint</Application>
  <PresentationFormat>On-screen Show (4:3)</PresentationFormat>
  <Paragraphs>436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ＭＳ Ｐゴシック</vt:lpstr>
      <vt:lpstr>Arial</vt:lpstr>
      <vt:lpstr>Arial Bold</vt:lpstr>
      <vt:lpstr>Arial Narrow</vt:lpstr>
      <vt:lpstr>Calibri</vt:lpstr>
      <vt:lpstr>Helvetica</vt:lpstr>
      <vt:lpstr>Wingdings</vt:lpstr>
      <vt:lpstr>Basmallar</vt:lpstr>
      <vt:lpstr>Start- &amp; slutsidor</vt:lpstr>
      <vt:lpstr> en kort introduktion</vt:lpstr>
      <vt:lpstr>Översikt</vt:lpstr>
      <vt:lpstr>Vad är språkbanken?</vt:lpstr>
      <vt:lpstr>Vad är Språkbanken?</vt:lpstr>
      <vt:lpstr>Vem behöver Språkbanken?</vt:lpstr>
      <vt:lpstr>Vem behöver Språkbanken?</vt:lpstr>
      <vt:lpstr>Olika språkbanker</vt:lpstr>
      <vt:lpstr>Våra RESURSER 600+ korpusar 57 lexikon </vt:lpstr>
      <vt:lpstr>Vad är en korpus?</vt:lpstr>
      <vt:lpstr>Några av Språkbankens korpusar</vt:lpstr>
      <vt:lpstr>Några av Språkbankens lexikon</vt:lpstr>
      <vt:lpstr>Våra verktyg</vt:lpstr>
      <vt:lpstr>Våra viktigaste verktyg</vt:lpstr>
      <vt:lpstr>Korp</vt:lpstr>
      <vt:lpstr>Ordsökning</vt:lpstr>
      <vt:lpstr>Ordsökning</vt:lpstr>
      <vt:lpstr>Ordsökning</vt:lpstr>
      <vt:lpstr>Ordsökning</vt:lpstr>
      <vt:lpstr>Ordsökning</vt:lpstr>
      <vt:lpstr>Ordsökning</vt:lpstr>
      <vt:lpstr>Ordsökning</vt:lpstr>
      <vt:lpstr>Andra möjligheter</vt:lpstr>
      <vt:lpstr>Trenddiagram: språkförändring</vt:lpstr>
      <vt:lpstr>Jämförelser (baserade på sannolikhet)</vt:lpstr>
      <vt:lpstr>Ordbilder</vt:lpstr>
      <vt:lpstr>Karp</vt:lpstr>
      <vt:lpstr>SALDO</vt:lpstr>
      <vt:lpstr>SALDO</vt:lpstr>
      <vt:lpstr>Etymologisk ordbok</vt:lpstr>
      <vt:lpstr>Diakronisk pivot</vt:lpstr>
      <vt:lpstr>Bliss</vt:lpstr>
      <vt:lpstr>Våra lexikon och automatisk textanalys </vt:lpstr>
      <vt:lpstr>Våra lexikon och automatisk textanalys </vt:lpstr>
      <vt:lpstr>Betydelserna i Korp</vt:lpstr>
      <vt:lpstr>Betydelserna i Korp</vt:lpstr>
      <vt:lpstr>Betydelserna i Korp kommer från lexikonet Saldo</vt:lpstr>
      <vt:lpstr>Sparv</vt:lpstr>
      <vt:lpstr>Exempel: syntaktisk analys</vt:lpstr>
      <vt:lpstr>Exempel: semantisk analys</vt:lpstr>
      <vt:lpstr>Exempel: semantisk analys</vt:lpstr>
      <vt:lpstr>Exempel: attitydanalys</vt:lpstr>
      <vt:lpstr>Lärka</vt:lpstr>
      <vt:lpstr>Generera övningar</vt:lpstr>
      <vt:lpstr>Generera övningar</vt:lpstr>
      <vt:lpstr>Bedöma texter</vt:lpstr>
      <vt:lpstr>Bedöma texter</vt:lpstr>
      <vt:lpstr>Bedöma texter</vt:lpstr>
      <vt:lpstr>Bedöma texter</vt:lpstr>
      <vt:lpstr>Bedöma texter</vt:lpstr>
      <vt:lpstr>Resultat</vt:lpstr>
      <vt:lpstr>Resultat</vt:lpstr>
      <vt:lpstr>Resultat</vt:lpstr>
      <vt:lpstr>Strix</vt:lpstr>
      <vt:lpstr>Att söka i Strix </vt:lpstr>
      <vt:lpstr>Att söka i Strix: man börjar med allt material  </vt:lpstr>
      <vt:lpstr>...och sedan borrar man ner så djupt man vill</vt:lpstr>
      <vt:lpstr>Att söka inom ett dokument</vt:lpstr>
      <vt:lpstr>Att söka inom ett dokument</vt:lpstr>
      <vt:lpstr>Att söka inom ett dokument</vt:lpstr>
      <vt:lpstr>Att söka inom ett dokument</vt:lpstr>
      <vt:lpstr>Multimodal korpus</vt:lpstr>
      <vt:lpstr>Teknisk användning av verktygen</vt:lpstr>
      <vt:lpstr>några exempel på tillämpningar</vt:lpstr>
      <vt:lpstr>Språkteknologi stödjer medicinsk diagnostik</vt:lpstr>
      <vt:lpstr>Vad diskuterar svenskar på Twitter just nu?</vt:lpstr>
      <vt:lpstr>Att förenkla läsning av historiska texter</vt:lpstr>
      <vt:lpstr>Med mera</vt:lpstr>
      <vt:lpstr>ATT GÖRA TILLSAMMANS</vt:lpstr>
      <vt:lpstr>Andra saker vi gör</vt:lpstr>
      <vt:lpstr>Andra saker vi kan göra</vt:lpstr>
      <vt:lpstr>Kontakt  https://spraakbanken.gu.se/  sb-info@svenska.gu.se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SpråkBanKEN</dc:title>
  <dc:subject/>
  <dc:creator>Sasha</dc:creator>
  <cp:keywords/>
  <dc:description/>
  <cp:lastModifiedBy>Aleksandrs Berdicevskis</cp:lastModifiedBy>
  <cp:revision>349</cp:revision>
  <cp:lastPrinted>2014-10-10T12:54:55Z</cp:lastPrinted>
  <dcterms:created xsi:type="dcterms:W3CDTF">2019-04-08T11:46:38Z</dcterms:created>
  <dcterms:modified xsi:type="dcterms:W3CDTF">2019-06-15T18:56:32Z</dcterms:modified>
  <cp:category/>
</cp:coreProperties>
</file>